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 Black"/>
      <p:bold r:id="rId67"/>
      <p:boldItalic r:id="rId68"/>
    </p:embeddedFont>
    <p:embeddedFont>
      <p:font typeface="Roboto Thin"/>
      <p:regular r:id="rId69"/>
      <p:bold r:id="rId70"/>
      <p:italic r:id="rId71"/>
      <p:boldItalic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Didact Gothic"/>
      <p:regular r:id="rId77"/>
    </p:embeddedFont>
    <p:embeddedFont>
      <p:font typeface="Roboto Light"/>
      <p:regular r:id="rId78"/>
      <p:bold r:id="rId79"/>
      <p:italic r:id="rId80"/>
      <p:boldItalic r:id="rId81"/>
    </p:embeddedFont>
    <p:embeddedFont>
      <p:font typeface="Bree Serif"/>
      <p:regular r:id="rId82"/>
    </p:embeddedFont>
    <p:embeddedFont>
      <p:font typeface="Roboto Mono"/>
      <p:regular r:id="rId83"/>
      <p:bold r:id="rId84"/>
      <p:italic r:id="rId85"/>
      <p:boldItalic r:id="rId86"/>
    </p:embeddedFont>
    <p:embeddedFont>
      <p:font typeface="Roboto Mono Regular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20F592-051B-4E67-9D2B-B165E3B374BF}">
  <a:tblStyle styleId="{E720F592-051B-4E67-9D2B-B165E3B37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bold.fntdata"/><Relationship Id="rId83" Type="http://schemas.openxmlformats.org/officeDocument/2006/relationships/font" Target="fonts/RobotoMono-regular.fntdata"/><Relationship Id="rId42" Type="http://schemas.openxmlformats.org/officeDocument/2006/relationships/slide" Target="slides/slide37.xml"/><Relationship Id="rId86" Type="http://schemas.openxmlformats.org/officeDocument/2006/relationships/font" Target="fonts/RobotoMono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Mono-italic.fntdata"/><Relationship Id="rId44" Type="http://schemas.openxmlformats.org/officeDocument/2006/relationships/slide" Target="slides/slide39.xml"/><Relationship Id="rId88" Type="http://schemas.openxmlformats.org/officeDocument/2006/relationships/font" Target="fonts/RobotoMonoRegular-bold.fntdata"/><Relationship Id="rId43" Type="http://schemas.openxmlformats.org/officeDocument/2006/relationships/slide" Target="slides/slide38.xml"/><Relationship Id="rId87" Type="http://schemas.openxmlformats.org/officeDocument/2006/relationships/font" Target="fonts/RobotoMonoRegular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onoRegular-italic.fntdata"/><Relationship Id="rId80" Type="http://schemas.openxmlformats.org/officeDocument/2006/relationships/font" Target="fonts/RobotoLight-italic.fntdata"/><Relationship Id="rId82" Type="http://schemas.openxmlformats.org/officeDocument/2006/relationships/font" Target="fonts/BreeSerif-regular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regular.fntdata"/><Relationship Id="rId72" Type="http://schemas.openxmlformats.org/officeDocument/2006/relationships/font" Target="fonts/RobotoThin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-italic.fntdata"/><Relationship Id="rId30" Type="http://schemas.openxmlformats.org/officeDocument/2006/relationships/slide" Target="slides/slide25.xml"/><Relationship Id="rId74" Type="http://schemas.openxmlformats.org/officeDocument/2006/relationships/font" Target="fonts/Roboto-bold.fntdata"/><Relationship Id="rId33" Type="http://schemas.openxmlformats.org/officeDocument/2006/relationships/slide" Target="slides/slide28.xml"/><Relationship Id="rId77" Type="http://schemas.openxmlformats.org/officeDocument/2006/relationships/font" Target="fonts/DidactGothic-regular.fntdata"/><Relationship Id="rId32" Type="http://schemas.openxmlformats.org/officeDocument/2006/relationships/slide" Target="slides/slide27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9.xml"/><Relationship Id="rId78" Type="http://schemas.openxmlformats.org/officeDocument/2006/relationships/font" Target="fonts/RobotoLight-regular.fntdata"/><Relationship Id="rId71" Type="http://schemas.openxmlformats.org/officeDocument/2006/relationships/font" Target="fonts/RobotoThin-italic.fntdata"/><Relationship Id="rId70" Type="http://schemas.openxmlformats.org/officeDocument/2006/relationships/font" Target="fonts/RobotoThin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Black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Black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Thin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RobotoMonoRegular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22222"/>
                </a:solidFill>
                <a:highlight>
                  <a:srgbClr val="F8F9FA"/>
                </a:highlight>
              </a:rPr>
              <a:t>AI資安威脅情報分析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bb3dc62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bb3dc62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177fd8f4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177fd8f4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cut method in tokenizing library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with this method a long term like can be cut into two individual terms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2041cd38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2041cd38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971789ba0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971789ba0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f603a60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f603a60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Roboto"/>
                <a:ea typeface="Roboto"/>
                <a:cs typeface="Roboto"/>
                <a:sym typeface="Roboto"/>
              </a:rPr>
              <a:t>from sklearn library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2041cd38d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2041cd38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input is count vectorizer matrix results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90e6343c02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90e6343c02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highlight>
                  <a:srgbClr val="F8F9FA"/>
                </a:highlight>
              </a:rPr>
              <a:t>exists in many files means 很普遍</a:t>
            </a:r>
            <a:endParaRPr sz="12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4f603a60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4f603a60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22222"/>
                </a:solidFill>
                <a:highlight>
                  <a:srgbClr val="F8F9FA"/>
                </a:highlight>
              </a:rPr>
              <a:t>tf =term frequency/ idf=inverse document frequency  get from countvectorizer matrix results</a:t>
            </a:r>
            <a:endParaRPr sz="15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22222"/>
                </a:solidFill>
                <a:highlight>
                  <a:srgbClr val="F8F9FA"/>
                </a:highlight>
              </a:rPr>
              <a:t>2篇文章內容幾乎一樣，所以差not 就特別重要</a:t>
            </a:r>
            <a:endParaRPr sz="15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87277e396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87277e396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oboto"/>
                <a:ea typeface="Roboto"/>
                <a:cs typeface="Roboto"/>
                <a:sym typeface="Roboto"/>
              </a:rPr>
              <a:t>tfidf 不會將詞彙的位置納入評估重要性的考量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92041cd38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92041cd38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0e6343c02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0e6343c02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很多筆不同類別的資料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每篇文章當作一個資料點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31035e1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31035e1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解釋efficiency的feature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31035e1d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31035e1d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if we had 1,000,000 samples, then Stochastic Gradient Descent would reduce the amount terms computed by a factor of 1,000,000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if traditional gradient descent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31035e1d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31035e1d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computationally expensive=</a:t>
            </a:r>
            <a:r>
              <a:rPr lang="es"/>
              <a:t>浪費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 處理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92041cd38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92041cd38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e7903c6d0_1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e7903c6d0_1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only introduce precision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92041cd38d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92041cd38d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數字呈現結果 抽象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redo video cut the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examples: 我作對(testing_data 2)/我做錯(testing_data 10)/他做錯(testing_data 4)/模糊(testing_data 5)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93bf54ada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93bf54ada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數字呈現結果 抽象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redo video cut the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examples: 我作對(testing_data 2)/我做錯(testing_data 10)/他做錯(testing_data 4)/模糊(testing_data 5)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93bf54ad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93bf54ad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數字呈現結果 抽象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redo video cut the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examples: 我作對(testing_data 2)/我做錯(testing_data 10)/他做錯(testing_data 4)/模糊(testing_data 5)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93bf54ada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93bf54ada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數字呈現結果 抽象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redo video cut the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examples: 我作對(testing_data 2)/我做錯(testing_data 10)/他做錯(testing_data 4)/模糊(testing_data 5)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71789ba0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71789ba0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8e7903c6d0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8e7903c6d0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 security analyst quickly realize the articles’ theme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e7903c6d0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e7903c6d0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比較小的矩陣可以顯示出原本矩陣重要特徵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japanese research: </a:t>
            </a:r>
            <a:r>
              <a:rPr lang="es">
                <a:solidFill>
                  <a:srgbClr val="222222"/>
                </a:solidFill>
                <a:highlight>
                  <a:srgbClr val="F8F9FA"/>
                </a:highlight>
              </a:rPr>
              <a:t> using svd </a:t>
            </a:r>
            <a:r>
              <a:rPr lang="es"/>
              <a:t>classify animals</a:t>
            </a:r>
            <a:r>
              <a:rPr lang="es">
                <a:solidFill>
                  <a:srgbClr val="222222"/>
                </a:solidFill>
                <a:highlight>
                  <a:srgbClr val="F8F9FA"/>
                </a:highlight>
              </a:rPr>
              <a:t> 根據相似度 into groups 動物分類</a:t>
            </a:r>
            <a:endParaRPr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9FA"/>
                </a:highlight>
              </a:rPr>
              <a:t>first used a simple example which is animals to see if svd analysis can achieve their desired goal</a:t>
            </a:r>
            <a:endParaRPr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 x subject matrix: used count vectorizer’s term-document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e7903c6d0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8e7903c6d0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rgbClr val="222222"/>
                </a:solidFill>
                <a:highlight>
                  <a:srgbClr val="F8F9FA"/>
                </a:highlight>
              </a:rPr>
              <a:t>useful to find clusters from massive amount of articles</a:t>
            </a:r>
            <a:endParaRPr sz="17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probability based cybersecurity explainable/ data small amount nn cannot completely reflect/ waste computing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NN black-box: why this explanation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 implementation: how to use?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e7903c6d0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e7903c6d0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visualize results </a:t>
            </a:r>
            <a:r>
              <a:rPr lang="es"/>
              <a:t>將先前count vectorizer 的成果帶入SVD model 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choose top 10 clusters, for each cluster choose top 8 items(word tokens) to represent the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JWT是什麼：全名為Json Web Token，</a:t>
            </a:r>
            <a:r>
              <a:rPr lang="es" sz="1350">
                <a:solidFill>
                  <a:srgbClr val="4D5156"/>
                </a:solidFill>
                <a:highlight>
                  <a:srgbClr val="FFFFFF"/>
                </a:highlight>
              </a:rPr>
              <a:t>user authentication method, easy to 利用</a:t>
            </a:r>
            <a:endParaRPr sz="13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D5156"/>
                </a:solidFill>
                <a:highlight>
                  <a:srgbClr val="FFFFFF"/>
                </a:highlight>
              </a:rPr>
              <a:t>PHP </a:t>
            </a: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網站程式語言 網站出現漏洞 注意 因為熱門探討多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每一個token 當作一個item 去分類  攻不破 沒有實際意義的詞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8e7903c6d0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8e7903c6d0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金融機構/ 郵件/ cve/ </a:t>
            </a:r>
            <a:r>
              <a:rPr lang="es"/>
              <a:t>掃描/ </a:t>
            </a:r>
            <a:r>
              <a:rPr lang="es"/>
              <a:t>紀錄/ 資產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資安攻擊者對於企業最主要使用郵件侵入，安全防護important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企業安全探討漏洞手法對應cve id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e7903c6d0_1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e7903c6d0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8e7903c6d0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8e7903c6d0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s" sz="1400">
                <a:solidFill>
                  <a:srgbClr val="333333"/>
                </a:solidFill>
                <a:highlight>
                  <a:srgbClr val="F7F7F7"/>
                </a:highlight>
              </a:rPr>
              <a:t>mitre released attack framework</a:t>
            </a:r>
            <a:endParaRPr sz="1400">
              <a:solidFill>
                <a:srgbClr val="333333"/>
              </a:solidFill>
              <a:highlight>
                <a:srgbClr val="F7F7F7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8e7903c6d0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8e7903c6d0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95edb2991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95edb2991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8e7903c6d0_1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8e7903c6d0_1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digits easier for classifier to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11386b3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11386b3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5edb2991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95edb2991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95edb2991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95edb2991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8e7903c6d0_1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8e7903c6d0_1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8e7903c6d0_1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8e7903c6d0_1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P( friend | N) = 0.31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the number of normal mails that include ‘friend’ / total number of normal mails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lunch | N) = 0.11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free | N) = 0.06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reminder | N) = 0.18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P(N) = 0.67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friend | S) = 0.17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lunch | S) =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free | S) = 0.79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 reminder | S) = 0.67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P(S) = 0.33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Normal Message Score= P(N) x P( free | N) x  P( lunch | N) x P( reminder | N)=0.0008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Spam Message Score= P(N) x P( free | N) x  </a:t>
            </a:r>
            <a:r>
              <a:rPr lang="es">
                <a:solidFill>
                  <a:srgbClr val="FF0000"/>
                </a:solidFill>
              </a:rPr>
              <a:t>P( lunch | N)</a:t>
            </a:r>
            <a:r>
              <a:rPr lang="es">
                <a:solidFill>
                  <a:schemeClr val="dk1"/>
                </a:solidFill>
              </a:rPr>
              <a:t> x P( reminder | N)=0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e7903c6d0_1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8e7903c6d0_1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95edb2991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95edb2991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e7903c6d0_1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e7903c6d0_1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8e7903c6d0_1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8e7903c6d0_1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doctor giving patient advice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8e7903c6d0_1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8e7903c6d0_1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doctor giving patient advice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8e7903c6d0_1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8e7903c6d0_1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two pages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5b0f7c7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5b0f7c7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e7903c6d0_1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8e7903c6d0_1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8e7903c6d0_1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8e7903c6d0_1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guess, needs improve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535c014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535c014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starts from the very beginning: data crawling/ processing to achieving project goal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topic classifying to evaluation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90e6343c02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90e6343c02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flask to create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a linkk for video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90e6343c02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90e6343c02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conclude project goals &amp; used NLP tools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with NLP tools from common python libraries achieve high accuracies in classification and analysis, useful implementations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additional difficulties: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difference anaylzing simplified chinese vs. english articles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chinese more preprocessing steps: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1. tokenizing is much more complicated, even when use jieba a lot of terms(IP addresses, virtual expressions) we had to individually detect and replace using regular expression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2. Chinese and English mixed articles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crawling: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session timeout/ crawling permission blocked by freebuf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give thanks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improve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9127be2fb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9127be2f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對應到這條直線平方差的和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9127be2fb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9127be2fb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傳統gradient descent把每筆資料帶進去計算loss function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9127be2fb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9127be2fb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seperately calculate derivative of loss function in comparison to slope and in comparison to intercept plugged into step size formula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Intercept= Old Intercept-step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New Slope= Old Slope-step size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9127be2fb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9127be2fb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結果帶入計算step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continue for many iterations 直到誤差值能夠達到最小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b3dc62fd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b3dc62fd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 time limit choose two most prevalent cybersecurity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vulnerabilities:  attack technique explanation, implementation</a:t>
            </a:r>
            <a:r>
              <a:rPr lang="es"/>
              <a:t>利用detail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enterprise security: 概略性介紹威脅到企業安全的威脅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9127be2fb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9127be2fb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seperately calculate derivative of loss function in comparison to slope and in comparison to intercept plugged into step size formula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Intercept= Old Intercept-step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New Slope= Old Slope-step size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9127be2fb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9127be2fb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we had 1,000,000 samples, then Stochastic Gradient Descent would reduce the amount terms computed by a factor of 1,000,000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2041cd38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2041cd38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46f0b74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46f0b74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 self-make crawler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mention 2 difficulties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comparison to TFG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8c5b0f7c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8c5b0f7c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61234"/>
                </a:solidFill>
              </a:defRPr>
            </a:lvl1pPr>
            <a:lvl2pPr lvl="1">
              <a:buNone/>
              <a:defRPr>
                <a:solidFill>
                  <a:srgbClr val="161234"/>
                </a:solidFill>
              </a:defRPr>
            </a:lvl2pPr>
            <a:lvl3pPr lvl="2">
              <a:buNone/>
              <a:defRPr>
                <a:solidFill>
                  <a:srgbClr val="161234"/>
                </a:solidFill>
              </a:defRPr>
            </a:lvl3pPr>
            <a:lvl4pPr lvl="3">
              <a:buNone/>
              <a:defRPr>
                <a:solidFill>
                  <a:srgbClr val="161234"/>
                </a:solidFill>
              </a:defRPr>
            </a:lvl4pPr>
            <a:lvl5pPr lvl="4">
              <a:buNone/>
              <a:defRPr>
                <a:solidFill>
                  <a:srgbClr val="161234"/>
                </a:solidFill>
              </a:defRPr>
            </a:lvl5pPr>
            <a:lvl6pPr lvl="5">
              <a:buNone/>
              <a:defRPr>
                <a:solidFill>
                  <a:srgbClr val="161234"/>
                </a:solidFill>
              </a:defRPr>
            </a:lvl6pPr>
            <a:lvl7pPr lvl="6">
              <a:buNone/>
              <a:defRPr>
                <a:solidFill>
                  <a:srgbClr val="161234"/>
                </a:solidFill>
              </a:defRPr>
            </a:lvl7pPr>
            <a:lvl8pPr lvl="7">
              <a:buNone/>
              <a:defRPr>
                <a:solidFill>
                  <a:srgbClr val="161234"/>
                </a:solidFill>
              </a:defRPr>
            </a:lvl8pPr>
            <a:lvl9pPr lvl="8">
              <a:buNone/>
              <a:defRPr>
                <a:solidFill>
                  <a:srgbClr val="16123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rgbClr val="48FFD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FFC1"/>
                </a:solidFill>
              </a:defRPr>
            </a:lvl1pPr>
            <a:lvl2pPr lvl="1">
              <a:buNone/>
              <a:defRPr>
                <a:solidFill>
                  <a:srgbClr val="1EFFC1"/>
                </a:solidFill>
              </a:defRPr>
            </a:lvl2pPr>
            <a:lvl3pPr lvl="2">
              <a:buNone/>
              <a:defRPr>
                <a:solidFill>
                  <a:srgbClr val="1EFFC1"/>
                </a:solidFill>
              </a:defRPr>
            </a:lvl3pPr>
            <a:lvl4pPr lvl="3">
              <a:buNone/>
              <a:defRPr>
                <a:solidFill>
                  <a:srgbClr val="1EFFC1"/>
                </a:solidFill>
              </a:defRPr>
            </a:lvl4pPr>
            <a:lvl5pPr lvl="4">
              <a:buNone/>
              <a:defRPr>
                <a:solidFill>
                  <a:srgbClr val="1EFFC1"/>
                </a:solidFill>
              </a:defRPr>
            </a:lvl5pPr>
            <a:lvl6pPr lvl="5">
              <a:buNone/>
              <a:defRPr>
                <a:solidFill>
                  <a:srgbClr val="1EFFC1"/>
                </a:solidFill>
              </a:defRPr>
            </a:lvl6pPr>
            <a:lvl7pPr lvl="6">
              <a:buNone/>
              <a:defRPr>
                <a:solidFill>
                  <a:srgbClr val="1EFFC1"/>
                </a:solidFill>
              </a:defRPr>
            </a:lvl7pPr>
            <a:lvl8pPr lvl="7">
              <a:buNone/>
              <a:defRPr>
                <a:solidFill>
                  <a:srgbClr val="1EFFC1"/>
                </a:solidFill>
              </a:defRPr>
            </a:lvl8pPr>
            <a:lvl9pPr lvl="8">
              <a:buNone/>
              <a:defRPr>
                <a:solidFill>
                  <a:srgbClr val="1EFFC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goto456/stopwords/blob/master/cn_stopwords.txt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hyperlink" Target="https://www.frontiersin.org/articles/10.3389/fpsyt.2018.00087/ful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Relationship Id="rId5" Type="http://schemas.openxmlformats.org/officeDocument/2006/relationships/hyperlink" Target="https://www.frontiersin.org/articles/10.3389/fpsyt.2018.00087/ful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wallstreetmojo.com/non-profit-vs-not-for-profit/" TargetMode="External"/><Relationship Id="rId4" Type="http://schemas.openxmlformats.org/officeDocument/2006/relationships/hyperlink" Target="https://www.ida.org/en/ida-ffrdcs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hyperlink" Target="https://medium.com/cycraft/cycraft-classroom-mitre-att-ck-vs-cyber-kill-chain-vs-diamond-model-1cc8fa49a20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watch?v=7VeUPuFGJHk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youtube.com/watch?v=7VeUPuFGJHk" TargetMode="External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127.0.0.1:5000/" TargetMode="External"/><Relationship Id="rId4" Type="http://schemas.openxmlformats.org/officeDocument/2006/relationships/hyperlink" Target="http://drive.google.com/file/d/1q3Xdut3xZWb-o8T7BhphcCyAFk2mbLcr/view" TargetMode="External"/><Relationship Id="rId5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buf.com/#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reebuf.com/vuls/227971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>
            <a:off x="5359875" y="432825"/>
            <a:ext cx="3657600" cy="3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 High School Intern Project: Constructing an AI Helper for Cyber Threat Intelligence Analysis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6957050" y="4148625"/>
            <a:ext cx="20604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PYCON TW 2020</a:t>
            </a:r>
            <a:endParaRPr sz="1800"/>
          </a:p>
        </p:txBody>
      </p:sp>
      <p:sp>
        <p:nvSpPr>
          <p:cNvPr id="119" name="Google Shape;119;p18"/>
          <p:cNvSpPr/>
          <p:nvPr/>
        </p:nvSpPr>
        <p:spPr>
          <a:xfrm>
            <a:off x="3153157" y="40314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88319" y="4450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951160" y="22007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2569407" y="22680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1945945" y="20965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-422787" y="792632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31054" y="746801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2908648" y="15100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2908648" y="16414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908648" y="17729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908648" y="20372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908648" y="21686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908648" y="24315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908648" y="25629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908648" y="28257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972564" y="15100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972564" y="16414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972564" y="19058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023249" y="12441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475307" y="12441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171827" y="18156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299839" y="9611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253376" y="20166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657141" y="40520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2135434" y="37548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206979" y="20525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2674" y="25140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674081" y="24627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5121347" y="31757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4817235" y="25337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4273244" y="23444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55060" y="30242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537597" y="24186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105823" y="28784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5493" y="40800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45981" y="44518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6667" y="3829578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7333" y="3978251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52792" y="3620773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404938" y="43950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705140" y="44333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2245451" y="11861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420919" y="36096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15651" y="37074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515651" y="37808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15651" y="38541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4234" y="1251080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425502" y="9889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4234" y="1520016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084093" y="9782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764111" y="9966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482034" y="31405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482034" y="14841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4123491" y="40788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1083037" y="42086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-402519" y="1156948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210384" y="436594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603319" y="29235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4789736" y="29220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4693468" y="30106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4782106" y="31604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4565119" y="28731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565119" y="33728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926709" y="40268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1107032" y="39275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4716389" y="36295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75" y="444988"/>
            <a:ext cx="453850" cy="440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1482325" y="343125"/>
            <a:ext cx="6938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PROCESSING</a:t>
            </a:r>
            <a:endParaRPr/>
          </a:p>
        </p:txBody>
      </p:sp>
      <p:sp>
        <p:nvSpPr>
          <p:cNvPr id="646" name="Google Shape;646;p27"/>
          <p:cNvSpPr txBox="1"/>
          <p:nvPr>
            <p:ph idx="2" type="subTitle"/>
          </p:nvPr>
        </p:nvSpPr>
        <p:spPr>
          <a:xfrm>
            <a:off x="5472500" y="3328150"/>
            <a:ext cx="2076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</a:rPr>
              <a:t>removing common but meaningless words that interfere with classification results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</a:rPr>
              <a:t>example: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可是</a:t>
            </a: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、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因为</a:t>
            </a: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7" name="Google Shape;647;p27"/>
          <p:cNvSpPr txBox="1"/>
          <p:nvPr>
            <p:ph idx="3" type="subTitle"/>
          </p:nvPr>
        </p:nvSpPr>
        <p:spPr>
          <a:xfrm>
            <a:off x="1414900" y="3313225"/>
            <a:ext cx="22566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cutting large articles to meaningful word segments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Purpose: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determining article categories with specific keywords</a:t>
            </a:r>
            <a:endParaRPr sz="1200"/>
          </a:p>
        </p:txBody>
      </p:sp>
      <p:sp>
        <p:nvSpPr>
          <p:cNvPr id="648" name="Google Shape;648;p27"/>
          <p:cNvSpPr txBox="1"/>
          <p:nvPr>
            <p:ph idx="4" type="ctrTitle"/>
          </p:nvPr>
        </p:nvSpPr>
        <p:spPr>
          <a:xfrm>
            <a:off x="5027253" y="3083425"/>
            <a:ext cx="306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REMOVING STOP WORDS</a:t>
            </a:r>
            <a:endParaRPr sz="1400"/>
          </a:p>
        </p:txBody>
      </p:sp>
      <p:sp>
        <p:nvSpPr>
          <p:cNvPr id="649" name="Google Shape;649;p27"/>
          <p:cNvSpPr txBox="1"/>
          <p:nvPr>
            <p:ph idx="5" type="ctrTitle"/>
          </p:nvPr>
        </p:nvSpPr>
        <p:spPr>
          <a:xfrm>
            <a:off x="1594650" y="2998113"/>
            <a:ext cx="2076000" cy="2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TOKENIZING</a:t>
            </a:r>
            <a:endParaRPr sz="1400"/>
          </a:p>
        </p:txBody>
      </p:sp>
      <p:sp>
        <p:nvSpPr>
          <p:cNvPr id="650" name="Google Shape;650;p27"/>
          <p:cNvSpPr/>
          <p:nvPr/>
        </p:nvSpPr>
        <p:spPr>
          <a:xfrm>
            <a:off x="1447078" y="2683100"/>
            <a:ext cx="2359954" cy="275589"/>
          </a:xfrm>
          <a:custGeom>
            <a:rect b="b" l="l" r="r" t="t"/>
            <a:pathLst>
              <a:path extrusionOk="0" h="14659" w="76189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2118344" y="1422787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2613395" y="1807171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2268942" y="15551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2177636" y="15348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5412519" y="2683100"/>
            <a:ext cx="2256596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5990605" y="1422787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6490450" y="1807171"/>
            <a:ext cx="40063" cy="916068"/>
          </a:xfrm>
          <a:custGeom>
            <a:rect b="b" l="l" r="r" t="t"/>
            <a:pathLst>
              <a:path extrusionOk="0" h="48727" w="2131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6147595" y="1555189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6056289" y="1534867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2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2467961" y="1710194"/>
            <a:ext cx="330964" cy="330964"/>
            <a:chOff x="-49027775" y="3183175"/>
            <a:chExt cx="299325" cy="299325"/>
          </a:xfrm>
        </p:grpSpPr>
        <p:sp>
          <p:nvSpPr>
            <p:cNvPr id="662" name="Google Shape;662;p27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7"/>
          <p:cNvGrpSpPr/>
          <p:nvPr/>
        </p:nvGrpSpPr>
        <p:grpSpPr>
          <a:xfrm>
            <a:off x="6370813" y="1723579"/>
            <a:ext cx="268193" cy="304189"/>
            <a:chOff x="-3383375" y="3611625"/>
            <a:chExt cx="258350" cy="293025"/>
          </a:xfrm>
        </p:grpSpPr>
        <p:sp>
          <p:nvSpPr>
            <p:cNvPr id="667" name="Google Shape;667;p27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PROCESSING</a:t>
            </a:r>
            <a:endParaRPr/>
          </a:p>
        </p:txBody>
      </p:sp>
      <p:sp>
        <p:nvSpPr>
          <p:cNvPr id="675" name="Google Shape;675;p28"/>
          <p:cNvSpPr txBox="1"/>
          <p:nvPr>
            <p:ph idx="2" type="subTitle"/>
          </p:nvPr>
        </p:nvSpPr>
        <p:spPr>
          <a:xfrm>
            <a:off x="5027250" y="3251950"/>
            <a:ext cx="31581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</a:rPr>
              <a:t>Tools: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</a:rPr>
              <a:t>Simplified Chinese Stop Words List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https://github.com/goto456/stopwords/blob/master/cn_stopwords.txt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一些、不但、而且</a:t>
            </a:r>
            <a:r>
              <a:rPr lang="es">
                <a:solidFill>
                  <a:schemeClr val="lt1"/>
                </a:solidFill>
              </a:rPr>
              <a:t>...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</a:rPr>
              <a:t>Common technical terms in cybersecurity articles</a:t>
            </a:r>
            <a:r>
              <a:rPr lang="es" sz="1200"/>
              <a:t>：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“代码”,”項目”,”信息”...</a:t>
            </a:r>
            <a:endParaRPr sz="1200"/>
          </a:p>
        </p:txBody>
      </p:sp>
      <p:sp>
        <p:nvSpPr>
          <p:cNvPr id="676" name="Google Shape;676;p28"/>
          <p:cNvSpPr txBox="1"/>
          <p:nvPr>
            <p:ph idx="3" type="subTitle"/>
          </p:nvPr>
        </p:nvSpPr>
        <p:spPr>
          <a:xfrm>
            <a:off x="1262500" y="3237025"/>
            <a:ext cx="26562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Tools: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</a:rPr>
              <a:t>Jieba Chinese Tokenizing Library</a:t>
            </a:r>
            <a:endParaRPr sz="1200"/>
          </a:p>
        </p:txBody>
      </p:sp>
      <p:sp>
        <p:nvSpPr>
          <p:cNvPr id="677" name="Google Shape;677;p28"/>
          <p:cNvSpPr txBox="1"/>
          <p:nvPr>
            <p:ph idx="4" type="ctrTitle"/>
          </p:nvPr>
        </p:nvSpPr>
        <p:spPr>
          <a:xfrm>
            <a:off x="5027253" y="3083425"/>
            <a:ext cx="306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REMOVING STOP WORDS</a:t>
            </a:r>
            <a:endParaRPr sz="1400"/>
          </a:p>
        </p:txBody>
      </p:sp>
      <p:sp>
        <p:nvSpPr>
          <p:cNvPr id="678" name="Google Shape;678;p28"/>
          <p:cNvSpPr txBox="1"/>
          <p:nvPr>
            <p:ph idx="5" type="ctrTitle"/>
          </p:nvPr>
        </p:nvSpPr>
        <p:spPr>
          <a:xfrm>
            <a:off x="1594650" y="2998113"/>
            <a:ext cx="2076000" cy="2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TOKENIZING</a:t>
            </a:r>
            <a:endParaRPr sz="1400"/>
          </a:p>
        </p:txBody>
      </p:sp>
      <p:sp>
        <p:nvSpPr>
          <p:cNvPr id="679" name="Google Shape;679;p28"/>
          <p:cNvSpPr/>
          <p:nvPr/>
        </p:nvSpPr>
        <p:spPr>
          <a:xfrm>
            <a:off x="1447078" y="2683100"/>
            <a:ext cx="2359954" cy="275589"/>
          </a:xfrm>
          <a:custGeom>
            <a:rect b="b" l="l" r="r" t="t"/>
            <a:pathLst>
              <a:path extrusionOk="0" h="14659" w="76189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2118344" y="1422787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2613395" y="1807171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2268942" y="15551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2177636" y="15348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8"/>
          <p:cNvSpPr/>
          <p:nvPr/>
        </p:nvSpPr>
        <p:spPr>
          <a:xfrm>
            <a:off x="5412519" y="2683100"/>
            <a:ext cx="2256596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5990605" y="1422787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8"/>
          <p:cNvSpPr/>
          <p:nvPr/>
        </p:nvSpPr>
        <p:spPr>
          <a:xfrm>
            <a:off x="6490450" y="1807171"/>
            <a:ext cx="40063" cy="916068"/>
          </a:xfrm>
          <a:custGeom>
            <a:rect b="b" l="l" r="r" t="t"/>
            <a:pathLst>
              <a:path extrusionOk="0" h="48727" w="2131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8"/>
          <p:cNvSpPr/>
          <p:nvPr/>
        </p:nvSpPr>
        <p:spPr>
          <a:xfrm>
            <a:off x="6147595" y="1555189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8"/>
          <p:cNvSpPr/>
          <p:nvPr/>
        </p:nvSpPr>
        <p:spPr>
          <a:xfrm>
            <a:off x="6056289" y="1534867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0" name="Google Shape;690;p28"/>
          <p:cNvGrpSpPr/>
          <p:nvPr/>
        </p:nvGrpSpPr>
        <p:grpSpPr>
          <a:xfrm>
            <a:off x="2467961" y="1710194"/>
            <a:ext cx="330964" cy="330964"/>
            <a:chOff x="-49027775" y="3183175"/>
            <a:chExt cx="299325" cy="299325"/>
          </a:xfrm>
        </p:grpSpPr>
        <p:sp>
          <p:nvSpPr>
            <p:cNvPr id="691" name="Google Shape;691;p28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8"/>
          <p:cNvGrpSpPr/>
          <p:nvPr/>
        </p:nvGrpSpPr>
        <p:grpSpPr>
          <a:xfrm>
            <a:off x="6370813" y="1723579"/>
            <a:ext cx="268193" cy="304189"/>
            <a:chOff x="-3383375" y="3611625"/>
            <a:chExt cx="258350" cy="293025"/>
          </a:xfrm>
        </p:grpSpPr>
        <p:sp>
          <p:nvSpPr>
            <p:cNvPr id="696" name="Google Shape;696;p28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8" name="Google Shape;698;p28"/>
          <p:cNvPicPr preferRelativeResize="0"/>
          <p:nvPr/>
        </p:nvPicPr>
        <p:blipFill rotWithShape="1">
          <a:blip r:embed="rId4">
            <a:alphaModFix/>
          </a:blip>
          <a:srcRect b="3777" l="2068" r="8773" t="3415"/>
          <a:stretch/>
        </p:blipFill>
        <p:spPr>
          <a:xfrm>
            <a:off x="1594650" y="3751825"/>
            <a:ext cx="2076000" cy="121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Classifying articles from  largest Chinese security website</a:t>
            </a:r>
            <a:endParaRPr sz="2000"/>
          </a:p>
        </p:txBody>
      </p:sp>
      <p:sp>
        <p:nvSpPr>
          <p:cNvPr id="705" name="Google Shape;705;p29"/>
          <p:cNvSpPr/>
          <p:nvPr/>
        </p:nvSpPr>
        <p:spPr>
          <a:xfrm>
            <a:off x="2321675" y="2760661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2736253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>
            <a:off x="2992659" y="2782307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2987662" y="2193349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3015980" y="2221651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3052598" y="2237028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5060600" y="2117149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4809191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9"/>
          <p:cNvSpPr/>
          <p:nvPr/>
        </p:nvSpPr>
        <p:spPr>
          <a:xfrm>
            <a:off x="5065597" y="2782307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9"/>
          <p:cNvSpPr/>
          <p:nvPr/>
        </p:nvSpPr>
        <p:spPr>
          <a:xfrm>
            <a:off x="5126366" y="2182069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9"/>
          <p:cNvSpPr/>
          <p:nvPr/>
        </p:nvSpPr>
        <p:spPr>
          <a:xfrm>
            <a:off x="5089732" y="2145451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9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9"/>
          <p:cNvSpPr/>
          <p:nvPr/>
        </p:nvSpPr>
        <p:spPr>
          <a:xfrm>
            <a:off x="4024139" y="4052698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9"/>
          <p:cNvSpPr/>
          <p:nvPr/>
        </p:nvSpPr>
        <p:spPr>
          <a:xfrm>
            <a:off x="3772714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9"/>
          <p:cNvSpPr/>
          <p:nvPr/>
        </p:nvSpPr>
        <p:spPr>
          <a:xfrm>
            <a:off x="4027460" y="3459963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9"/>
          <p:cNvSpPr/>
          <p:nvPr/>
        </p:nvSpPr>
        <p:spPr>
          <a:xfrm>
            <a:off x="4089075" y="3365050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flat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9"/>
          <p:cNvSpPr/>
          <p:nvPr/>
        </p:nvSpPr>
        <p:spPr>
          <a:xfrm>
            <a:off x="4053271" y="4081846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9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9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9"/>
          <p:cNvSpPr/>
          <p:nvPr/>
        </p:nvSpPr>
        <p:spPr>
          <a:xfrm>
            <a:off x="6097062" y="4052698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"/>
          <p:cNvSpPr/>
          <p:nvPr/>
        </p:nvSpPr>
        <p:spPr>
          <a:xfrm>
            <a:off x="5845652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6101228" y="3459963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9"/>
          <p:cNvSpPr/>
          <p:nvPr/>
        </p:nvSpPr>
        <p:spPr>
          <a:xfrm>
            <a:off x="6162843" y="3276809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9"/>
          <p:cNvSpPr/>
          <p:nvPr/>
        </p:nvSpPr>
        <p:spPr>
          <a:xfrm>
            <a:off x="6126209" y="4081000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9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9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9"/>
          <p:cNvSpPr txBox="1"/>
          <p:nvPr>
            <p:ph idx="4294967295" type="ctrTitle"/>
          </p:nvPr>
        </p:nvSpPr>
        <p:spPr>
          <a:xfrm>
            <a:off x="2186934" y="1785797"/>
            <a:ext cx="170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</a:t>
            </a:r>
            <a:endParaRPr sz="1400"/>
          </a:p>
        </p:txBody>
      </p:sp>
      <p:sp>
        <p:nvSpPr>
          <p:cNvPr id="735" name="Google Shape;735;p29"/>
          <p:cNvSpPr txBox="1"/>
          <p:nvPr>
            <p:ph idx="4294967295" type="ctrTitle"/>
          </p:nvPr>
        </p:nvSpPr>
        <p:spPr>
          <a:xfrm>
            <a:off x="2977859" y="4294725"/>
            <a:ext cx="22191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PROCESSING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36" name="Google Shape;736;p29"/>
          <p:cNvSpPr txBox="1"/>
          <p:nvPr>
            <p:ph idx="4294967295" type="ctrTitle"/>
          </p:nvPr>
        </p:nvSpPr>
        <p:spPr>
          <a:xfrm>
            <a:off x="1319509" y="2977800"/>
            <a:ext cx="8856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737" name="Google Shape;737;p2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8" name="Google Shape;738;p29"/>
          <p:cNvGrpSpPr/>
          <p:nvPr/>
        </p:nvGrpSpPr>
        <p:grpSpPr>
          <a:xfrm>
            <a:off x="2890473" y="2997994"/>
            <a:ext cx="302282" cy="308203"/>
            <a:chOff x="946175" y="3253275"/>
            <a:chExt cx="298550" cy="296150"/>
          </a:xfrm>
        </p:grpSpPr>
        <p:sp>
          <p:nvSpPr>
            <p:cNvPr id="739" name="Google Shape;739;p29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29"/>
          <p:cNvGrpSpPr/>
          <p:nvPr/>
        </p:nvGrpSpPr>
        <p:grpSpPr>
          <a:xfrm>
            <a:off x="4959635" y="3022291"/>
            <a:ext cx="331821" cy="252570"/>
            <a:chOff x="-47523400" y="3973950"/>
            <a:chExt cx="300100" cy="228425"/>
          </a:xfrm>
        </p:grpSpPr>
        <p:sp>
          <p:nvSpPr>
            <p:cNvPr id="745" name="Google Shape;745;p29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9"/>
          <p:cNvGrpSpPr/>
          <p:nvPr/>
        </p:nvGrpSpPr>
        <p:grpSpPr>
          <a:xfrm>
            <a:off x="3933559" y="3001131"/>
            <a:ext cx="311041" cy="324123"/>
            <a:chOff x="-41111350" y="3239100"/>
            <a:chExt cx="318200" cy="317425"/>
          </a:xfrm>
        </p:grpSpPr>
        <p:sp>
          <p:nvSpPr>
            <p:cNvPr id="751" name="Google Shape;751;p29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29"/>
          <p:cNvSpPr txBox="1"/>
          <p:nvPr/>
        </p:nvSpPr>
        <p:spPr>
          <a:xfrm>
            <a:off x="3933559" y="1727255"/>
            <a:ext cx="2463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PIPELINE</a:t>
            </a:r>
            <a:endParaRPr/>
          </a:p>
        </p:txBody>
      </p:sp>
      <p:sp>
        <p:nvSpPr>
          <p:cNvPr id="756" name="Google Shape;756;p29"/>
          <p:cNvSpPr txBox="1"/>
          <p:nvPr/>
        </p:nvSpPr>
        <p:spPr>
          <a:xfrm>
            <a:off x="5161022" y="4215750"/>
            <a:ext cx="2007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7" name="Google Shape;757;p29"/>
          <p:cNvGrpSpPr/>
          <p:nvPr/>
        </p:nvGrpSpPr>
        <p:grpSpPr>
          <a:xfrm>
            <a:off x="6013485" y="3017978"/>
            <a:ext cx="302972" cy="290444"/>
            <a:chOff x="1492675" y="4992125"/>
            <a:chExt cx="481825" cy="481825"/>
          </a:xfrm>
        </p:grpSpPr>
        <p:sp>
          <p:nvSpPr>
            <p:cNvPr id="758" name="Google Shape;758;p2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0" name="Google Shape;760;p29"/>
          <p:cNvSpPr txBox="1"/>
          <p:nvPr/>
        </p:nvSpPr>
        <p:spPr>
          <a:xfrm>
            <a:off x="6767591" y="2757725"/>
            <a:ext cx="1056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 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Visualization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61" name="Google Shape;76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0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0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0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0"/>
          <p:cNvSpPr txBox="1"/>
          <p:nvPr>
            <p:ph idx="4" type="ctrTitle"/>
          </p:nvPr>
        </p:nvSpPr>
        <p:spPr>
          <a:xfrm>
            <a:off x="9420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0" name="Google Shape;770;p30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0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0"/>
          <p:cNvSpPr/>
          <p:nvPr/>
        </p:nvSpPr>
        <p:spPr>
          <a:xfrm>
            <a:off x="8021111" y="2667988"/>
            <a:ext cx="189568" cy="189570"/>
          </a:xfrm>
          <a:custGeom>
            <a:rect b="b" l="l" r="r" t="t"/>
            <a:pathLst>
              <a:path extrusionOk="0" h="92473" w="92472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8009275" y="1985963"/>
            <a:ext cx="213239" cy="196180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774" name="Google Shape;774;p30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30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776" name="Google Shape;776;p30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8" name="Google Shape;778;p30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30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0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0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0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0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0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0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0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0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0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0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0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0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0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0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0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0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0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0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0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0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0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0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0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0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0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0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0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0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0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0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0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0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0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0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0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0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0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0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0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0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0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0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0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0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0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0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0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0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0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0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0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0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0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0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0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0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0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0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0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0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0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COUNT VECTORIZER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77" name="Google Shape;877;p30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SGD CLASSIFIER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78" name="Google Shape;878;p30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TFIDF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79" name="Google Shape;87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1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COUNTVECTORIZER</a:t>
            </a:r>
            <a:endParaRPr/>
          </a:p>
        </p:txBody>
      </p:sp>
      <p:cxnSp>
        <p:nvCxnSpPr>
          <p:cNvPr id="885" name="Google Shape;885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31"/>
          <p:cNvSpPr txBox="1"/>
          <p:nvPr/>
        </p:nvSpPr>
        <p:spPr>
          <a:xfrm>
            <a:off x="1410450" y="1283000"/>
            <a:ext cx="6323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onverts text documents to a matrix of word counts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381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381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31"/>
          <p:cNvSpPr/>
          <p:nvPr/>
        </p:nvSpPr>
        <p:spPr>
          <a:xfrm>
            <a:off x="311700" y="13157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31"/>
          <p:cNvSpPr/>
          <p:nvPr/>
        </p:nvSpPr>
        <p:spPr>
          <a:xfrm>
            <a:off x="857938" y="3108650"/>
            <a:ext cx="197329" cy="196282"/>
          </a:xfrm>
          <a:custGeom>
            <a:rect b="b" l="l" r="r" t="t"/>
            <a:pathLst>
              <a:path extrusionOk="0" h="85619" w="86076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9" name="Google Shape;889;p31"/>
          <p:cNvSpPr/>
          <p:nvPr/>
        </p:nvSpPr>
        <p:spPr>
          <a:xfrm>
            <a:off x="311700" y="2342625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1487300" y="2277900"/>
            <a:ext cx="7480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 1: ”This is a Pycon talk on NLP cyber threat analysis.”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 2: “I used NLP tools to identify cyber threat techniques in articles.”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 3: ”In the talk, I will introduce common python NLP tools. python.”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91" name="Google Shape;891;p31"/>
          <p:cNvGraphicFramePr/>
          <p:nvPr/>
        </p:nvGraphicFramePr>
        <p:xfrm>
          <a:off x="2115600" y="35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{E720F592-051B-4E67-9D2B-B165E3B374BF}</a:tableStyleId>
              </a:tblPr>
              <a:tblGrid>
                <a:gridCol w="1576450"/>
                <a:gridCol w="806500"/>
                <a:gridCol w="558600"/>
                <a:gridCol w="568950"/>
                <a:gridCol w="630925"/>
                <a:gridCol w="682550"/>
                <a:gridCol w="661900"/>
                <a:gridCol w="817650"/>
                <a:gridCol w="413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Feature Name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Pycon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talk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NLP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cyber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threat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tools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Python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Document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Document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Document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2" name="Google Shape;892;p31"/>
          <p:cNvSpPr txBox="1"/>
          <p:nvPr/>
        </p:nvSpPr>
        <p:spPr>
          <a:xfrm>
            <a:off x="2333650" y="3040895"/>
            <a:ext cx="6009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Trained countvectorizer to array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325350" y="1845513"/>
            <a:ext cx="11757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Purpose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31"/>
          <p:cNvSpPr txBox="1"/>
          <p:nvPr/>
        </p:nvSpPr>
        <p:spPr>
          <a:xfrm>
            <a:off x="1487300" y="1829175"/>
            <a:ext cx="7334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esults used as input data of TF-IDF(introduced next)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5" name="Google Shape;89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2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2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2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2"/>
          <p:cNvSpPr txBox="1"/>
          <p:nvPr>
            <p:ph idx="4" type="ctrTitle"/>
          </p:nvPr>
        </p:nvSpPr>
        <p:spPr>
          <a:xfrm>
            <a:off x="9420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4" name="Google Shape;904;p32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2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2"/>
          <p:cNvSpPr/>
          <p:nvPr/>
        </p:nvSpPr>
        <p:spPr>
          <a:xfrm>
            <a:off x="8021111" y="2667988"/>
            <a:ext cx="189568" cy="189570"/>
          </a:xfrm>
          <a:custGeom>
            <a:rect b="b" l="l" r="r" t="t"/>
            <a:pathLst>
              <a:path extrusionOk="0" h="92473" w="92472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2"/>
          <p:cNvSpPr/>
          <p:nvPr/>
        </p:nvSpPr>
        <p:spPr>
          <a:xfrm>
            <a:off x="8009275" y="1985963"/>
            <a:ext cx="213239" cy="196180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908" name="Google Shape;908;p32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32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910" name="Google Shape;910;p32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2" name="Google Shape;912;p32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32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2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2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2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2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2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2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2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2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2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2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2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2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2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2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2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2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2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2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2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2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2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2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2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2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2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2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2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2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2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2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2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2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2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2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2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2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2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2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2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2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2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2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2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2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2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2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2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2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2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2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2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2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2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2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2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2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2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2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2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2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2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2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2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2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2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2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2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2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2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2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2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2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2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2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2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2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2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2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2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2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2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2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2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2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2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2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COUNT VECTORIZER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011" name="Google Shape;1011;p32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SGD CLASSIFIER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012" name="Google Shape;1012;p32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TFIDF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013" name="Google Shape;10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3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PIPELINE➝TF-IDFTransformer()</a:t>
            </a:r>
            <a:endParaRPr/>
          </a:p>
        </p:txBody>
      </p:sp>
      <p:cxnSp>
        <p:nvCxnSpPr>
          <p:cNvPr id="1019" name="Google Shape;1019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33"/>
          <p:cNvSpPr/>
          <p:nvPr/>
        </p:nvSpPr>
        <p:spPr>
          <a:xfrm>
            <a:off x="311700" y="13157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33"/>
          <p:cNvSpPr txBox="1"/>
          <p:nvPr/>
        </p:nvSpPr>
        <p:spPr>
          <a:xfrm>
            <a:off x="1415600" y="1327350"/>
            <a:ext cx="6627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the importance of a word to a file in a file set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2" name="Google Shape;1022;p33"/>
          <p:cNvSpPr/>
          <p:nvPr/>
        </p:nvSpPr>
        <p:spPr>
          <a:xfrm>
            <a:off x="311700" y="25065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33"/>
          <p:cNvSpPr txBox="1"/>
          <p:nvPr/>
        </p:nvSpPr>
        <p:spPr>
          <a:xfrm>
            <a:off x="1519150" y="23825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scale down the impact of general and common tokens in a file set (empirically less informative)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4" name="Google Shape;1024;p33"/>
          <p:cNvSpPr/>
          <p:nvPr/>
        </p:nvSpPr>
        <p:spPr>
          <a:xfrm>
            <a:off x="311700" y="19111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Principle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33"/>
          <p:cNvSpPr txBox="1"/>
          <p:nvPr/>
        </p:nvSpPr>
        <p:spPr>
          <a:xfrm>
            <a:off x="1501050" y="17479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 importance increases the more it appears in a file,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 importance decreases if the word exists in many files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Google Shape;1026;p33"/>
          <p:cNvPicPr preferRelativeResize="0"/>
          <p:nvPr/>
        </p:nvPicPr>
        <p:blipFill rotWithShape="1">
          <a:blip r:embed="rId3">
            <a:alphaModFix/>
          </a:blip>
          <a:srcRect b="45569" l="20830" r="14419" t="0"/>
          <a:stretch/>
        </p:blipFill>
        <p:spPr>
          <a:xfrm>
            <a:off x="5575888" y="3085625"/>
            <a:ext cx="3256425" cy="17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33"/>
          <p:cNvSpPr/>
          <p:nvPr/>
        </p:nvSpPr>
        <p:spPr>
          <a:xfrm>
            <a:off x="325350" y="3018138"/>
            <a:ext cx="11757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Purpose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33"/>
          <p:cNvSpPr txBox="1"/>
          <p:nvPr/>
        </p:nvSpPr>
        <p:spPr>
          <a:xfrm>
            <a:off x="1519150" y="3018150"/>
            <a:ext cx="40569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classifier to identify important word tokens and use them as classification basis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9" name="Google Shape;10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4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</a:t>
            </a:r>
            <a:r>
              <a:rPr lang="es">
                <a:solidFill>
                  <a:schemeClr val="lt1"/>
                </a:solidFill>
              </a:rPr>
              <a:t>➝TF-IDFTransformer()</a:t>
            </a:r>
            <a:endParaRPr/>
          </a:p>
        </p:txBody>
      </p:sp>
      <p:cxnSp>
        <p:nvCxnSpPr>
          <p:cNvPr id="1035" name="Google Shape;1035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6" name="Google Shape;1036;p34"/>
          <p:cNvSpPr txBox="1"/>
          <p:nvPr/>
        </p:nvSpPr>
        <p:spPr>
          <a:xfrm>
            <a:off x="311700" y="1317800"/>
            <a:ext cx="3872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D1     The sky is blue.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D2     The sky is not blue.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7" name="Google Shape;1037;p34"/>
          <p:cNvCxnSpPr/>
          <p:nvPr/>
        </p:nvCxnSpPr>
        <p:spPr>
          <a:xfrm>
            <a:off x="690575" y="1324525"/>
            <a:ext cx="13500" cy="887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038" name="Google Shape;1038;p34"/>
          <p:cNvGraphicFramePr/>
          <p:nvPr/>
        </p:nvGraphicFramePr>
        <p:xfrm>
          <a:off x="3821275" y="13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{E720F592-051B-4E67-9D2B-B165E3B374BF}</a:tableStyleId>
              </a:tblPr>
              <a:tblGrid>
                <a:gridCol w="503125"/>
                <a:gridCol w="382850"/>
                <a:gridCol w="423900"/>
                <a:gridCol w="755475"/>
                <a:gridCol w="1123150"/>
                <a:gridCol w="1499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TF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IDF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TF-IDF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D1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D2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D1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D2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1*</a:t>
                      </a: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=0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1*log(2/2)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=0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sky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1*</a:t>
                      </a: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log(2/1)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</a:rPr>
                        <a:t>=log(2)≈0.301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9" name="Google Shape;1039;p34"/>
          <p:cNvSpPr/>
          <p:nvPr/>
        </p:nvSpPr>
        <p:spPr>
          <a:xfrm>
            <a:off x="1680900" y="1806400"/>
            <a:ext cx="309300" cy="2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34"/>
          <p:cNvPicPr preferRelativeResize="0"/>
          <p:nvPr/>
        </p:nvPicPr>
        <p:blipFill rotWithShape="1">
          <a:blip r:embed="rId3">
            <a:alphaModFix/>
          </a:blip>
          <a:srcRect b="45569" l="20830" r="14419" t="0"/>
          <a:stretch/>
        </p:blipFill>
        <p:spPr>
          <a:xfrm>
            <a:off x="311688" y="2536800"/>
            <a:ext cx="3256425" cy="17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5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TF-IDFTransformer()</a:t>
            </a:r>
            <a:endParaRPr/>
          </a:p>
        </p:txBody>
      </p:sp>
      <p:cxnSp>
        <p:nvCxnSpPr>
          <p:cNvPr id="1047" name="Google Shape;104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8" name="Google Shape;1048;p35"/>
          <p:cNvSpPr txBox="1"/>
          <p:nvPr/>
        </p:nvSpPr>
        <p:spPr>
          <a:xfrm>
            <a:off x="311700" y="1427550"/>
            <a:ext cx="37107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implementation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easy to understand algorithm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Can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filter out some common, irrelevant words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while retaining the important words of the article</a:t>
            </a:r>
            <a:endParaRPr sz="1800">
              <a:solidFill>
                <a:srgbClr val="575863"/>
              </a:solidFill>
              <a:highlight>
                <a:srgbClr val="FFFFFF"/>
              </a:highlight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4752550" y="1427550"/>
            <a:ext cx="4027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Drawbacks: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position information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of the word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cannot be reflected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When the keyword is extracted, the position information of the word (such as the title, the beginning of or the end of an article) should be given a higher weight</a:t>
            </a:r>
            <a:endParaRPr sz="1800">
              <a:solidFill>
                <a:srgbClr val="57586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75863"/>
              </a:solidFill>
              <a:highlight>
                <a:srgbClr val="FFFFFF"/>
              </a:highlight>
            </a:endParaRPr>
          </a:p>
        </p:txBody>
      </p:sp>
      <p:sp>
        <p:nvSpPr>
          <p:cNvPr id="1050" name="Google Shape;10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6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6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6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6"/>
          <p:cNvSpPr txBox="1"/>
          <p:nvPr>
            <p:ph idx="4" type="ctrTitle"/>
          </p:nvPr>
        </p:nvSpPr>
        <p:spPr>
          <a:xfrm>
            <a:off x="9420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9" name="Google Shape;1059;p36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6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6"/>
          <p:cNvSpPr/>
          <p:nvPr/>
        </p:nvSpPr>
        <p:spPr>
          <a:xfrm>
            <a:off x="8021111" y="2667988"/>
            <a:ext cx="189568" cy="189570"/>
          </a:xfrm>
          <a:custGeom>
            <a:rect b="b" l="l" r="r" t="t"/>
            <a:pathLst>
              <a:path extrusionOk="0" h="92473" w="92472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6"/>
          <p:cNvSpPr/>
          <p:nvPr/>
        </p:nvSpPr>
        <p:spPr>
          <a:xfrm>
            <a:off x="8009275" y="1985963"/>
            <a:ext cx="213239" cy="196180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1063" name="Google Shape;1063;p36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36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1065" name="Google Shape;1065;p36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7" name="Google Shape;1067;p36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8" name="Google Shape;1068;p36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6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6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6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6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6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6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6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6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6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6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6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6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6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6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6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6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6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6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6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6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6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6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6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6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6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6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6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6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6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6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6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6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6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6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6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6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6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6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6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6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6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6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6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6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6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6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6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6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6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6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6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6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6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6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6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6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6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6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6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6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6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6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6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6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6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6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6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6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6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6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6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6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6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6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6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6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6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6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6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6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6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6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6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6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COUNT VECTORIZER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166" name="Google Shape;1166;p36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SGD CLASSIFIER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167" name="Google Shape;1167;p36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TFIDF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168" name="Google Shape;116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ctrTitle"/>
          </p:nvPr>
        </p:nvSpPr>
        <p:spPr>
          <a:xfrm>
            <a:off x="4893700" y="1737500"/>
            <a:ext cx="399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SELF-INTRODUCTION</a:t>
            </a:r>
            <a:endParaRPr sz="3000"/>
          </a:p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4893700" y="2596725"/>
            <a:ext cx="39906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Chia-En Tsai (Jacklyn)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Taipei First Girls </a:t>
            </a:r>
            <a:r>
              <a:rPr lang="es" sz="1800"/>
              <a:t>High School</a:t>
            </a:r>
            <a:r>
              <a:rPr lang="es" sz="1800"/>
              <a:t> Student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Artificial Intelligence Club President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Intern in CyCraft </a:t>
            </a:r>
            <a:r>
              <a:rPr lang="es" sz="1800">
                <a:solidFill>
                  <a:schemeClr val="lt1"/>
                </a:solidFill>
              </a:rPr>
              <a:t>奧義智慧科技</a:t>
            </a:r>
            <a:r>
              <a:rPr lang="es" sz="1800"/>
              <a:t> </a:t>
            </a:r>
            <a:r>
              <a:rPr lang="es" sz="1800">
                <a:solidFill>
                  <a:schemeClr val="lt1"/>
                </a:solidFill>
              </a:rPr>
              <a:t>for 1 year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9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b="32257" l="31295" r="31080" t="33953"/>
          <a:stretch/>
        </p:blipFill>
        <p:spPr>
          <a:xfrm>
            <a:off x="260250" y="433500"/>
            <a:ext cx="2421700" cy="1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4">
            <a:alphaModFix/>
          </a:blip>
          <a:srcRect b="5702" l="7286" r="8771" t="6976"/>
          <a:stretch/>
        </p:blipFill>
        <p:spPr>
          <a:xfrm>
            <a:off x="2771625" y="1799025"/>
            <a:ext cx="1799025" cy="18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5">
            <a:alphaModFix/>
          </a:blip>
          <a:srcRect b="0" l="3395" r="2273" t="0"/>
          <a:stretch/>
        </p:blipFill>
        <p:spPr>
          <a:xfrm>
            <a:off x="111625" y="3569825"/>
            <a:ext cx="2570325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5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7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PIPELINE</a:t>
            </a:r>
            <a:r>
              <a:rPr lang="es">
                <a:solidFill>
                  <a:schemeClr val="lt1"/>
                </a:solidFill>
              </a:rPr>
              <a:t>➝Stochastic Gradient Descent</a:t>
            </a:r>
            <a:endParaRPr/>
          </a:p>
        </p:txBody>
      </p:sp>
      <p:cxnSp>
        <p:nvCxnSpPr>
          <p:cNvPr id="1174" name="Google Shape;1174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37"/>
          <p:cNvSpPr txBox="1"/>
          <p:nvPr/>
        </p:nvSpPr>
        <p:spPr>
          <a:xfrm flipH="1">
            <a:off x="4856975" y="1251150"/>
            <a:ext cx="4100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Stochastic Gradient Descent Multi-class Classification looks like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6" name="Google Shape;1176;p37"/>
          <p:cNvPicPr preferRelativeResize="0"/>
          <p:nvPr/>
        </p:nvPicPr>
        <p:blipFill rotWithShape="1">
          <a:blip r:embed="rId3">
            <a:alphaModFix/>
          </a:blip>
          <a:srcRect b="20619" l="40294" r="22852" t="29789"/>
          <a:stretch/>
        </p:blipFill>
        <p:spPr>
          <a:xfrm>
            <a:off x="5071300" y="1887450"/>
            <a:ext cx="3671750" cy="27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37"/>
          <p:cNvSpPr txBox="1"/>
          <p:nvPr/>
        </p:nvSpPr>
        <p:spPr>
          <a:xfrm>
            <a:off x="5071300" y="4743600"/>
            <a:ext cx="3886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from sklearn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8" name="Google Shape;1178;p37"/>
          <p:cNvSpPr/>
          <p:nvPr/>
        </p:nvSpPr>
        <p:spPr>
          <a:xfrm>
            <a:off x="311700" y="16205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37"/>
          <p:cNvSpPr txBox="1"/>
          <p:nvPr/>
        </p:nvSpPr>
        <p:spPr>
          <a:xfrm>
            <a:off x="1450125" y="1544300"/>
            <a:ext cx="34068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inearly d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ivide many different types of data into different categories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37"/>
          <p:cNvSpPr/>
          <p:nvPr/>
        </p:nvSpPr>
        <p:spPr>
          <a:xfrm>
            <a:off x="311700" y="28113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37"/>
          <p:cNvSpPr txBox="1"/>
          <p:nvPr/>
        </p:nvSpPr>
        <p:spPr>
          <a:xfrm>
            <a:off x="1480950" y="2811300"/>
            <a:ext cx="3257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only picks one sample for each step in determining classification boundary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→ efficient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37"/>
          <p:cNvSpPr/>
          <p:nvPr/>
        </p:nvSpPr>
        <p:spPr>
          <a:xfrm>
            <a:off x="325350" y="2257038"/>
            <a:ext cx="11757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Purpose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37"/>
          <p:cNvSpPr txBox="1"/>
          <p:nvPr/>
        </p:nvSpPr>
        <p:spPr>
          <a:xfrm>
            <a:off x="1501050" y="2180850"/>
            <a:ext cx="34560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classification between vulnerabilities and enterprise security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38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SGDClassifier()</a:t>
            </a:r>
            <a:endParaRPr/>
          </a:p>
        </p:txBody>
      </p:sp>
      <p:cxnSp>
        <p:nvCxnSpPr>
          <p:cNvPr id="1190" name="Google Shape;1190;p3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1" name="Google Shape;1191;p38"/>
          <p:cNvPicPr preferRelativeResize="0"/>
          <p:nvPr/>
        </p:nvPicPr>
        <p:blipFill rotWithShape="1">
          <a:blip r:embed="rId3">
            <a:alphaModFix/>
          </a:blip>
          <a:srcRect b="0" l="0" r="0" t="16798"/>
          <a:stretch/>
        </p:blipFill>
        <p:spPr>
          <a:xfrm>
            <a:off x="1387125" y="1986800"/>
            <a:ext cx="6369749" cy="29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38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193" name="Google Shape;1193;p38"/>
          <p:cNvSpPr/>
          <p:nvPr/>
        </p:nvSpPr>
        <p:spPr>
          <a:xfrm>
            <a:off x="311700" y="13561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38"/>
          <p:cNvSpPr txBox="1"/>
          <p:nvPr/>
        </p:nvSpPr>
        <p:spPr>
          <a:xfrm>
            <a:off x="1484625" y="1348300"/>
            <a:ext cx="5408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finding line of regression between weight and height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38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9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SGDClassifier()</a:t>
            </a:r>
            <a:endParaRPr/>
          </a:p>
        </p:txBody>
      </p:sp>
      <p:cxnSp>
        <p:nvCxnSpPr>
          <p:cNvPr id="1202" name="Google Shape;1202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3" name="Google Shape;1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15" y="1403550"/>
            <a:ext cx="6381570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39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205" name="Google Shape;1205;p39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0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SGDClassifier() </a:t>
            </a:r>
            <a:endParaRPr/>
          </a:p>
        </p:txBody>
      </p:sp>
      <p:cxnSp>
        <p:nvCxnSpPr>
          <p:cNvPr id="1212" name="Google Shape;1212;p4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3" name="Google Shape;1213;p40"/>
          <p:cNvSpPr txBox="1"/>
          <p:nvPr/>
        </p:nvSpPr>
        <p:spPr>
          <a:xfrm>
            <a:off x="249100" y="1335425"/>
            <a:ext cx="4204500" cy="3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Advantages: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: only a single training sample being processed by the network for each step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is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computationally fast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as only one sample is processed at a time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4" name="Google Shape;1214;p40"/>
          <p:cNvSpPr txBox="1"/>
          <p:nvPr/>
        </p:nvSpPr>
        <p:spPr>
          <a:xfrm>
            <a:off x="5003225" y="1387600"/>
            <a:ext cx="3975000" cy="3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Drawbacks: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Frequent updates are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computationally expensive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due to using all resources for processing one training sample at a time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5" name="Google Shape;121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Classifying articles from  largest Chinese security website</a:t>
            </a:r>
            <a:endParaRPr sz="2000"/>
          </a:p>
        </p:txBody>
      </p:sp>
      <p:sp>
        <p:nvSpPr>
          <p:cNvPr id="1221" name="Google Shape;1221;p41"/>
          <p:cNvSpPr/>
          <p:nvPr/>
        </p:nvSpPr>
        <p:spPr>
          <a:xfrm>
            <a:off x="2321675" y="2760661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1"/>
          <p:cNvSpPr/>
          <p:nvPr/>
        </p:nvSpPr>
        <p:spPr>
          <a:xfrm>
            <a:off x="2736253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1"/>
          <p:cNvSpPr/>
          <p:nvPr/>
        </p:nvSpPr>
        <p:spPr>
          <a:xfrm>
            <a:off x="2992659" y="2782307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1"/>
          <p:cNvSpPr/>
          <p:nvPr/>
        </p:nvSpPr>
        <p:spPr>
          <a:xfrm>
            <a:off x="2987662" y="2193349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1"/>
          <p:cNvSpPr/>
          <p:nvPr/>
        </p:nvSpPr>
        <p:spPr>
          <a:xfrm>
            <a:off x="3015980" y="2221651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1"/>
          <p:cNvSpPr/>
          <p:nvPr/>
        </p:nvSpPr>
        <p:spPr>
          <a:xfrm>
            <a:off x="3052598" y="2237028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1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1"/>
          <p:cNvSpPr/>
          <p:nvPr/>
        </p:nvSpPr>
        <p:spPr>
          <a:xfrm>
            <a:off x="5060600" y="2117149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1"/>
          <p:cNvSpPr/>
          <p:nvPr/>
        </p:nvSpPr>
        <p:spPr>
          <a:xfrm>
            <a:off x="4809191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1"/>
          <p:cNvSpPr/>
          <p:nvPr/>
        </p:nvSpPr>
        <p:spPr>
          <a:xfrm>
            <a:off x="5065597" y="2782307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1"/>
          <p:cNvSpPr/>
          <p:nvPr/>
        </p:nvSpPr>
        <p:spPr>
          <a:xfrm>
            <a:off x="5126366" y="2182069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1"/>
          <p:cNvSpPr/>
          <p:nvPr/>
        </p:nvSpPr>
        <p:spPr>
          <a:xfrm>
            <a:off x="5089732" y="2145451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1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1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1"/>
          <p:cNvSpPr/>
          <p:nvPr/>
        </p:nvSpPr>
        <p:spPr>
          <a:xfrm>
            <a:off x="4024139" y="4052698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1"/>
          <p:cNvSpPr/>
          <p:nvPr/>
        </p:nvSpPr>
        <p:spPr>
          <a:xfrm>
            <a:off x="3772714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1"/>
          <p:cNvSpPr/>
          <p:nvPr/>
        </p:nvSpPr>
        <p:spPr>
          <a:xfrm>
            <a:off x="4027460" y="3459963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1"/>
          <p:cNvSpPr/>
          <p:nvPr/>
        </p:nvSpPr>
        <p:spPr>
          <a:xfrm>
            <a:off x="4089075" y="3365050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flat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1"/>
          <p:cNvSpPr/>
          <p:nvPr/>
        </p:nvSpPr>
        <p:spPr>
          <a:xfrm>
            <a:off x="4053271" y="4081846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1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1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1"/>
          <p:cNvSpPr/>
          <p:nvPr/>
        </p:nvSpPr>
        <p:spPr>
          <a:xfrm>
            <a:off x="6097062" y="4052698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1"/>
          <p:cNvSpPr/>
          <p:nvPr/>
        </p:nvSpPr>
        <p:spPr>
          <a:xfrm>
            <a:off x="5845652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1"/>
          <p:cNvSpPr/>
          <p:nvPr/>
        </p:nvSpPr>
        <p:spPr>
          <a:xfrm>
            <a:off x="6101228" y="3459963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1"/>
          <p:cNvSpPr/>
          <p:nvPr/>
        </p:nvSpPr>
        <p:spPr>
          <a:xfrm>
            <a:off x="6162843" y="3276809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1"/>
          <p:cNvSpPr/>
          <p:nvPr/>
        </p:nvSpPr>
        <p:spPr>
          <a:xfrm>
            <a:off x="6126209" y="4081000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41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1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1"/>
          <p:cNvSpPr txBox="1"/>
          <p:nvPr>
            <p:ph idx="4294967295" type="ctrTitle"/>
          </p:nvPr>
        </p:nvSpPr>
        <p:spPr>
          <a:xfrm>
            <a:off x="2186934" y="1785797"/>
            <a:ext cx="170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</a:t>
            </a:r>
            <a:endParaRPr sz="1400"/>
          </a:p>
        </p:txBody>
      </p:sp>
      <p:sp>
        <p:nvSpPr>
          <p:cNvPr id="1251" name="Google Shape;1251;p41"/>
          <p:cNvSpPr txBox="1"/>
          <p:nvPr>
            <p:ph idx="4294967295" type="ctrTitle"/>
          </p:nvPr>
        </p:nvSpPr>
        <p:spPr>
          <a:xfrm>
            <a:off x="2977859" y="4294725"/>
            <a:ext cx="22191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PROCESSING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52" name="Google Shape;1252;p41"/>
          <p:cNvSpPr txBox="1"/>
          <p:nvPr>
            <p:ph idx="4294967295" type="ctrTitle"/>
          </p:nvPr>
        </p:nvSpPr>
        <p:spPr>
          <a:xfrm>
            <a:off x="1319509" y="2977800"/>
            <a:ext cx="8856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53" name="Google Shape;1253;p4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4" name="Google Shape;1254;p41"/>
          <p:cNvGrpSpPr/>
          <p:nvPr/>
        </p:nvGrpSpPr>
        <p:grpSpPr>
          <a:xfrm>
            <a:off x="2890473" y="2997994"/>
            <a:ext cx="302282" cy="308203"/>
            <a:chOff x="946175" y="3253275"/>
            <a:chExt cx="298550" cy="296150"/>
          </a:xfrm>
        </p:grpSpPr>
        <p:sp>
          <p:nvSpPr>
            <p:cNvPr id="1255" name="Google Shape;1255;p41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41"/>
          <p:cNvGrpSpPr/>
          <p:nvPr/>
        </p:nvGrpSpPr>
        <p:grpSpPr>
          <a:xfrm>
            <a:off x="4959635" y="3022291"/>
            <a:ext cx="331821" cy="252570"/>
            <a:chOff x="-47523400" y="3973950"/>
            <a:chExt cx="300100" cy="228425"/>
          </a:xfrm>
        </p:grpSpPr>
        <p:sp>
          <p:nvSpPr>
            <p:cNvPr id="1261" name="Google Shape;1261;p41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41"/>
          <p:cNvGrpSpPr/>
          <p:nvPr/>
        </p:nvGrpSpPr>
        <p:grpSpPr>
          <a:xfrm>
            <a:off x="3933559" y="3001131"/>
            <a:ext cx="311041" cy="324123"/>
            <a:chOff x="-41111350" y="3239100"/>
            <a:chExt cx="318200" cy="317425"/>
          </a:xfrm>
        </p:grpSpPr>
        <p:sp>
          <p:nvSpPr>
            <p:cNvPr id="1267" name="Google Shape;1267;p41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" name="Google Shape;1271;p41"/>
          <p:cNvSpPr txBox="1"/>
          <p:nvPr/>
        </p:nvSpPr>
        <p:spPr>
          <a:xfrm>
            <a:off x="3933559" y="1727255"/>
            <a:ext cx="2463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PIPELINE</a:t>
            </a:r>
            <a:endParaRPr/>
          </a:p>
        </p:txBody>
      </p:sp>
      <p:sp>
        <p:nvSpPr>
          <p:cNvPr id="1272" name="Google Shape;1272;p41"/>
          <p:cNvSpPr txBox="1"/>
          <p:nvPr/>
        </p:nvSpPr>
        <p:spPr>
          <a:xfrm>
            <a:off x="5161022" y="4215750"/>
            <a:ext cx="2007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3" name="Google Shape;1273;p41"/>
          <p:cNvGrpSpPr/>
          <p:nvPr/>
        </p:nvGrpSpPr>
        <p:grpSpPr>
          <a:xfrm>
            <a:off x="6013485" y="3017978"/>
            <a:ext cx="302972" cy="290444"/>
            <a:chOff x="1492675" y="4992125"/>
            <a:chExt cx="481825" cy="481825"/>
          </a:xfrm>
        </p:grpSpPr>
        <p:sp>
          <p:nvSpPr>
            <p:cNvPr id="1274" name="Google Shape;1274;p4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76" name="Google Shape;1276;p41"/>
          <p:cNvSpPr txBox="1"/>
          <p:nvPr/>
        </p:nvSpPr>
        <p:spPr>
          <a:xfrm>
            <a:off x="6767591" y="2757725"/>
            <a:ext cx="1056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 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Visualization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77" name="Google Shape;127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CSAC EVALUATION</a:t>
            </a:r>
            <a:endParaRPr/>
          </a:p>
        </p:txBody>
      </p:sp>
      <p:cxnSp>
        <p:nvCxnSpPr>
          <p:cNvPr id="1283" name="Google Shape;1283;p4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84" name="Google Shape;1284;p42"/>
          <p:cNvGraphicFramePr/>
          <p:nvPr/>
        </p:nvGraphicFramePr>
        <p:xfrm>
          <a:off x="540300" y="194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{E720F592-051B-4E67-9D2B-B165E3B374BF}</a:tableStyleId>
              </a:tblPr>
              <a:tblGrid>
                <a:gridCol w="2290100"/>
                <a:gridCol w="1934300"/>
                <a:gridCol w="1956750"/>
                <a:gridCol w="1945525"/>
              </a:tblGrid>
              <a:tr h="5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92%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Enterprise Security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95%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91%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93%</a:t>
                      </a:r>
                      <a:endParaRPr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FF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5" name="Google Shape;128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3"/>
          <p:cNvSpPr txBox="1"/>
          <p:nvPr>
            <p:ph idx="7" type="ctrTitle"/>
          </p:nvPr>
        </p:nvSpPr>
        <p:spPr>
          <a:xfrm>
            <a:off x="311700" y="4396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CSAC VISUALIZATION</a:t>
            </a:r>
            <a:endParaRPr/>
          </a:p>
        </p:txBody>
      </p:sp>
      <p:cxnSp>
        <p:nvCxnSpPr>
          <p:cNvPr id="1291" name="Google Shape;1291;p43"/>
          <p:cNvCxnSpPr/>
          <p:nvPr/>
        </p:nvCxnSpPr>
        <p:spPr>
          <a:xfrm>
            <a:off x="311700" y="9868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2" name="Google Shape;129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3" name="Google Shape;1293;p43"/>
          <p:cNvPicPr preferRelativeResize="0"/>
          <p:nvPr/>
        </p:nvPicPr>
        <p:blipFill rotWithShape="1">
          <a:blip r:embed="rId3">
            <a:alphaModFix/>
          </a:blip>
          <a:srcRect b="9732" l="8814" r="9791" t="17365"/>
          <a:stretch/>
        </p:blipFill>
        <p:spPr>
          <a:xfrm>
            <a:off x="948000" y="1231075"/>
            <a:ext cx="7248000" cy="36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43"/>
          <p:cNvSpPr/>
          <p:nvPr/>
        </p:nvSpPr>
        <p:spPr>
          <a:xfrm>
            <a:off x="3730400" y="2660425"/>
            <a:ext cx="5634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"/>
          <p:cNvSpPr txBox="1"/>
          <p:nvPr/>
        </p:nvSpPr>
        <p:spPr>
          <a:xfrm>
            <a:off x="4619350" y="2341200"/>
            <a:ext cx="3098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Predicted: Vulnerabilities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Actual: Vulnerabilities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4"/>
          <p:cNvSpPr txBox="1"/>
          <p:nvPr>
            <p:ph idx="7" type="ctrTitle"/>
          </p:nvPr>
        </p:nvSpPr>
        <p:spPr>
          <a:xfrm>
            <a:off x="311700" y="4396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 VISUALIZATION</a:t>
            </a:r>
            <a:endParaRPr/>
          </a:p>
        </p:txBody>
      </p:sp>
      <p:cxnSp>
        <p:nvCxnSpPr>
          <p:cNvPr id="1301" name="Google Shape;1301;p44"/>
          <p:cNvCxnSpPr/>
          <p:nvPr/>
        </p:nvCxnSpPr>
        <p:spPr>
          <a:xfrm>
            <a:off x="311700" y="9868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3" name="Google Shape;1303;p44"/>
          <p:cNvPicPr preferRelativeResize="0"/>
          <p:nvPr/>
        </p:nvPicPr>
        <p:blipFill rotWithShape="1">
          <a:blip r:embed="rId3">
            <a:alphaModFix/>
          </a:blip>
          <a:srcRect b="11934" l="9278" r="9327" t="17364"/>
          <a:stretch/>
        </p:blipFill>
        <p:spPr>
          <a:xfrm>
            <a:off x="891189" y="1153488"/>
            <a:ext cx="7387973" cy="3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44"/>
          <p:cNvSpPr/>
          <p:nvPr/>
        </p:nvSpPr>
        <p:spPr>
          <a:xfrm>
            <a:off x="4541825" y="2509500"/>
            <a:ext cx="292200" cy="17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/>
          <p:nvPr/>
        </p:nvSpPr>
        <p:spPr>
          <a:xfrm>
            <a:off x="2195350" y="2909600"/>
            <a:ext cx="4839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4"/>
          <p:cNvSpPr/>
          <p:nvPr/>
        </p:nvSpPr>
        <p:spPr>
          <a:xfrm>
            <a:off x="1904825" y="3310325"/>
            <a:ext cx="5487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4"/>
          <p:cNvSpPr/>
          <p:nvPr/>
        </p:nvSpPr>
        <p:spPr>
          <a:xfrm>
            <a:off x="3077150" y="3961825"/>
            <a:ext cx="5244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4"/>
          <p:cNvSpPr/>
          <p:nvPr/>
        </p:nvSpPr>
        <p:spPr>
          <a:xfrm>
            <a:off x="7519500" y="3310325"/>
            <a:ext cx="4839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4"/>
          <p:cNvSpPr/>
          <p:nvPr/>
        </p:nvSpPr>
        <p:spPr>
          <a:xfrm>
            <a:off x="1952225" y="3572500"/>
            <a:ext cx="4839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4"/>
          <p:cNvSpPr/>
          <p:nvPr/>
        </p:nvSpPr>
        <p:spPr>
          <a:xfrm>
            <a:off x="3762575" y="2531100"/>
            <a:ext cx="750300" cy="1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4"/>
          <p:cNvSpPr txBox="1"/>
          <p:nvPr/>
        </p:nvSpPr>
        <p:spPr>
          <a:xfrm>
            <a:off x="3041550" y="2582450"/>
            <a:ext cx="1539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remote code execution</a:t>
            </a:r>
            <a:endParaRPr sz="10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2" name="Google Shape;1312;p44"/>
          <p:cNvSpPr txBox="1"/>
          <p:nvPr/>
        </p:nvSpPr>
        <p:spPr>
          <a:xfrm>
            <a:off x="4311275" y="2252375"/>
            <a:ext cx="15162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vulnerability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3" name="Google Shape;1313;p44"/>
          <p:cNvSpPr txBox="1"/>
          <p:nvPr/>
        </p:nvSpPr>
        <p:spPr>
          <a:xfrm>
            <a:off x="5180450" y="2141525"/>
            <a:ext cx="3098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Predicted: Enterprise Security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Actual: Vulnerabilities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5"/>
          <p:cNvSpPr txBox="1"/>
          <p:nvPr>
            <p:ph idx="7" type="ctrTitle"/>
          </p:nvPr>
        </p:nvSpPr>
        <p:spPr>
          <a:xfrm>
            <a:off x="311700" y="4396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 VISUALIZATION</a:t>
            </a:r>
            <a:endParaRPr/>
          </a:p>
        </p:txBody>
      </p:sp>
      <p:cxnSp>
        <p:nvCxnSpPr>
          <p:cNvPr id="1319" name="Google Shape;1319;p45"/>
          <p:cNvCxnSpPr/>
          <p:nvPr/>
        </p:nvCxnSpPr>
        <p:spPr>
          <a:xfrm>
            <a:off x="311700" y="9868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1" name="Google Shape;1321;p45"/>
          <p:cNvPicPr preferRelativeResize="0"/>
          <p:nvPr/>
        </p:nvPicPr>
        <p:blipFill rotWithShape="1">
          <a:blip r:embed="rId3">
            <a:alphaModFix/>
          </a:blip>
          <a:srcRect b="8367" l="8967" r="9948" t="17907"/>
          <a:stretch/>
        </p:blipFill>
        <p:spPr>
          <a:xfrm>
            <a:off x="971563" y="1178925"/>
            <a:ext cx="7200874" cy="368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45"/>
          <p:cNvSpPr/>
          <p:nvPr/>
        </p:nvSpPr>
        <p:spPr>
          <a:xfrm>
            <a:off x="3000075" y="2843025"/>
            <a:ext cx="19926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45"/>
          <p:cNvSpPr/>
          <p:nvPr/>
        </p:nvSpPr>
        <p:spPr>
          <a:xfrm>
            <a:off x="3548950" y="2613525"/>
            <a:ext cx="2922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/>
          <p:nvPr>
            <p:ph idx="7" type="ctrTitle"/>
          </p:nvPr>
        </p:nvSpPr>
        <p:spPr>
          <a:xfrm>
            <a:off x="311700" y="4396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 VISUALIZATION</a:t>
            </a:r>
            <a:endParaRPr/>
          </a:p>
        </p:txBody>
      </p:sp>
      <p:cxnSp>
        <p:nvCxnSpPr>
          <p:cNvPr id="1329" name="Google Shape;1329;p46"/>
          <p:cNvCxnSpPr/>
          <p:nvPr/>
        </p:nvCxnSpPr>
        <p:spPr>
          <a:xfrm>
            <a:off x="311700" y="9868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" name="Google Shape;1331;p46"/>
          <p:cNvPicPr preferRelativeResize="0"/>
          <p:nvPr/>
        </p:nvPicPr>
        <p:blipFill rotWithShape="1">
          <a:blip r:embed="rId3">
            <a:alphaModFix/>
          </a:blip>
          <a:srcRect b="7531" l="8497" r="9796" t="18190"/>
          <a:stretch/>
        </p:blipFill>
        <p:spPr>
          <a:xfrm>
            <a:off x="1042399" y="1140025"/>
            <a:ext cx="7059202" cy="36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46"/>
          <p:cNvSpPr/>
          <p:nvPr/>
        </p:nvSpPr>
        <p:spPr>
          <a:xfrm>
            <a:off x="2964700" y="3083025"/>
            <a:ext cx="2922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6800"/>
            <a:ext cx="2678375" cy="16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2020</a:t>
            </a:r>
            <a:r>
              <a:rPr lang="es" sz="1050">
                <a:solidFill>
                  <a:srgbClr val="555555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/>
              <a:t>H</a:t>
            </a:r>
            <a:r>
              <a:rPr lang="es"/>
              <a:t>igh School Intern Perspective </a:t>
            </a: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0"/>
          <p:cNvSpPr/>
          <p:nvPr/>
        </p:nvSpPr>
        <p:spPr>
          <a:xfrm>
            <a:off x="541850" y="1301750"/>
            <a:ext cx="1944000" cy="381000"/>
          </a:xfrm>
          <a:prstGeom prst="rect">
            <a:avLst/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ACTIVELY REACHING OUT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4">
            <a:alphaModFix/>
          </a:blip>
          <a:srcRect b="27189" l="0" r="0" t="3075"/>
          <a:stretch/>
        </p:blipFill>
        <p:spPr>
          <a:xfrm>
            <a:off x="1686550" y="3420925"/>
            <a:ext cx="2729795" cy="16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2010150" y="3093275"/>
            <a:ext cx="2082600" cy="381000"/>
          </a:xfrm>
          <a:prstGeom prst="rect">
            <a:avLst/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KNOWING YOUR GOALS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326" y="3321875"/>
            <a:ext cx="3436342" cy="16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5345213" y="3060800"/>
            <a:ext cx="2896800" cy="381000"/>
          </a:xfrm>
          <a:prstGeom prst="rect">
            <a:avLst/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PROBLEM-FINDING &amp; PROBLEM-SOLVING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6">
            <a:alphaModFix/>
          </a:blip>
          <a:srcRect b="0" l="2160" r="-2160" t="4689"/>
          <a:stretch/>
        </p:blipFill>
        <p:spPr>
          <a:xfrm>
            <a:off x="4976925" y="1360875"/>
            <a:ext cx="2896800" cy="165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/>
          <p:nvPr/>
        </p:nvSpPr>
        <p:spPr>
          <a:xfrm>
            <a:off x="4088100" y="1301750"/>
            <a:ext cx="1435500" cy="381000"/>
          </a:xfrm>
          <a:prstGeom prst="rect">
            <a:avLst/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USE &amp; IMPLEMENT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7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PROJECT GOALS</a:t>
            </a:r>
            <a:endParaRPr/>
          </a:p>
        </p:txBody>
      </p:sp>
      <p:cxnSp>
        <p:nvCxnSpPr>
          <p:cNvPr id="1338" name="Google Shape;1338;p4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9" name="Google Shape;1339;p47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7"/>
          <p:cNvSpPr/>
          <p:nvPr/>
        </p:nvSpPr>
        <p:spPr>
          <a:xfrm>
            <a:off x="3781275" y="2877000"/>
            <a:ext cx="1581300" cy="229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7"/>
          <p:cNvSpPr txBox="1"/>
          <p:nvPr>
            <p:ph idx="1" type="subTitle"/>
          </p:nvPr>
        </p:nvSpPr>
        <p:spPr>
          <a:xfrm>
            <a:off x="3781350" y="3951275"/>
            <a:ext cx="15813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picking top 10 cybersecruity topics respectively for vulnerabilities &amp; enterprise security articles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47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7"/>
          <p:cNvSpPr txBox="1"/>
          <p:nvPr>
            <p:ph idx="3" type="subTitle"/>
          </p:nvPr>
        </p:nvSpPr>
        <p:spPr>
          <a:xfrm>
            <a:off x="1614200" y="4107475"/>
            <a:ext cx="15813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security team quickly identify articles related to their daily missions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47"/>
          <p:cNvSpPr txBox="1"/>
          <p:nvPr>
            <p:ph idx="4294967295" type="ctrTitle"/>
          </p:nvPr>
        </p:nvSpPr>
        <p:spPr>
          <a:xfrm>
            <a:off x="3781350" y="286557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Setting up recommendation system</a:t>
            </a:r>
            <a:endParaRPr sz="1300">
              <a:solidFill>
                <a:srgbClr val="0E2A4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  of prevalent cyber topics 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345" name="Google Shape;1345;p47"/>
          <p:cNvSpPr txBox="1"/>
          <p:nvPr>
            <p:ph idx="4294967295" type="ctrTitle"/>
          </p:nvPr>
        </p:nvSpPr>
        <p:spPr>
          <a:xfrm>
            <a:off x="5948350" y="2716000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Recognizing attack technique in articles and labeling with MITRE ATT&amp;CK technique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346" name="Google Shape;1346;p47"/>
          <p:cNvSpPr txBox="1"/>
          <p:nvPr>
            <p:ph idx="4294967295" type="ctrTitle"/>
          </p:nvPr>
        </p:nvSpPr>
        <p:spPr>
          <a:xfrm>
            <a:off x="1614350" y="325042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Classifying articles from  largest Chinese security website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347" name="Google Shape;1347;p47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7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7"/>
          <p:cNvSpPr/>
          <p:nvPr/>
        </p:nvSpPr>
        <p:spPr>
          <a:xfrm>
            <a:off x="6272525" y="14276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47"/>
          <p:cNvGrpSpPr/>
          <p:nvPr/>
        </p:nvGrpSpPr>
        <p:grpSpPr>
          <a:xfrm>
            <a:off x="2153473" y="2400167"/>
            <a:ext cx="502758" cy="343174"/>
            <a:chOff x="2085450" y="842250"/>
            <a:chExt cx="483700" cy="481850"/>
          </a:xfrm>
        </p:grpSpPr>
        <p:sp>
          <p:nvSpPr>
            <p:cNvPr id="1351" name="Google Shape;1351;p47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4" name="Google Shape;1354;p47"/>
          <p:cNvGrpSpPr/>
          <p:nvPr/>
        </p:nvGrpSpPr>
        <p:grpSpPr>
          <a:xfrm>
            <a:off x="6509369" y="1706300"/>
            <a:ext cx="477111" cy="422245"/>
            <a:chOff x="5049725" y="1435050"/>
            <a:chExt cx="486550" cy="481850"/>
          </a:xfrm>
        </p:grpSpPr>
        <p:sp>
          <p:nvSpPr>
            <p:cNvPr id="1355" name="Google Shape;1355;p4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4348579" y="2019873"/>
            <a:ext cx="446845" cy="389817"/>
            <a:chOff x="5049725" y="2635825"/>
            <a:chExt cx="481825" cy="451700"/>
          </a:xfrm>
        </p:grpSpPr>
        <p:sp>
          <p:nvSpPr>
            <p:cNvPr id="1360" name="Google Shape;1360;p47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3" name="Google Shape;136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8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Single Value Decomposition(SVD)</a:t>
            </a:r>
            <a:endParaRPr/>
          </a:p>
        </p:txBody>
      </p:sp>
      <p:cxnSp>
        <p:nvCxnSpPr>
          <p:cNvPr id="1369" name="Google Shape;1369;p4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48"/>
          <p:cNvSpPr/>
          <p:nvPr/>
        </p:nvSpPr>
        <p:spPr>
          <a:xfrm>
            <a:off x="311700" y="1298300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48"/>
          <p:cNvSpPr txBox="1"/>
          <p:nvPr/>
        </p:nvSpPr>
        <p:spPr>
          <a:xfrm>
            <a:off x="1430650" y="1251150"/>
            <a:ext cx="74016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decompose a complex countvectorizer matrix into several component matrices to expose many properties of the original matrix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2" name="Google Shape;1372;p48"/>
          <p:cNvSpPr/>
          <p:nvPr/>
        </p:nvSpPr>
        <p:spPr>
          <a:xfrm>
            <a:off x="311700" y="2095325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3" name="Google Shape;1373;p48"/>
          <p:cNvSpPr txBox="1"/>
          <p:nvPr/>
        </p:nvSpPr>
        <p:spPr>
          <a:xfrm>
            <a:off x="1484650" y="2019125"/>
            <a:ext cx="662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japanese research: </a:t>
            </a:r>
            <a:r>
              <a:rPr lang="es">
                <a:solidFill>
                  <a:srgbClr val="FFFFFF"/>
                </a:solidFill>
              </a:rPr>
              <a:t>animal clustering using SVD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74" name="Google Shape;1374;p48"/>
          <p:cNvPicPr preferRelativeResize="0"/>
          <p:nvPr/>
        </p:nvPicPr>
        <p:blipFill rotWithShape="1">
          <a:blip r:embed="rId3">
            <a:alphaModFix/>
          </a:blip>
          <a:srcRect b="17654" l="5494" r="4875" t="0"/>
          <a:stretch/>
        </p:blipFill>
        <p:spPr>
          <a:xfrm>
            <a:off x="2179824" y="2869775"/>
            <a:ext cx="4467699" cy="21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48"/>
          <p:cNvSpPr txBox="1"/>
          <p:nvPr/>
        </p:nvSpPr>
        <p:spPr>
          <a:xfrm>
            <a:off x="1496475" y="2282750"/>
            <a:ext cx="5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https://www.frontiersin.org/articles/10.3389/fpsyt.2018.00087/full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9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Single Value Decomposition(SVD)</a:t>
            </a:r>
            <a:endParaRPr/>
          </a:p>
        </p:txBody>
      </p:sp>
      <p:cxnSp>
        <p:nvCxnSpPr>
          <p:cNvPr id="1382" name="Google Shape;1382;p4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p49"/>
          <p:cNvSpPr/>
          <p:nvPr/>
        </p:nvSpPr>
        <p:spPr>
          <a:xfrm>
            <a:off x="5727300" y="4106750"/>
            <a:ext cx="412800" cy="231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9"/>
          <p:cNvSpPr txBox="1"/>
          <p:nvPr/>
        </p:nvSpPr>
        <p:spPr>
          <a:xfrm>
            <a:off x="2619250" y="4338350"/>
            <a:ext cx="579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article 2 most likely belongs to the subtopic [‘dog’,’cat’]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85" name="Google Shape;1385;p49"/>
          <p:cNvPicPr preferRelativeResize="0"/>
          <p:nvPr/>
        </p:nvPicPr>
        <p:blipFill rotWithShape="1">
          <a:blip r:embed="rId3">
            <a:alphaModFix/>
          </a:blip>
          <a:srcRect b="12288" l="0" r="0" t="0"/>
          <a:stretch/>
        </p:blipFill>
        <p:spPr>
          <a:xfrm>
            <a:off x="1138597" y="1251150"/>
            <a:ext cx="6866807" cy="37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9"/>
          <p:cNvPicPr preferRelativeResize="0"/>
          <p:nvPr/>
        </p:nvPicPr>
        <p:blipFill rotWithShape="1">
          <a:blip r:embed="rId4">
            <a:alphaModFix/>
          </a:blip>
          <a:srcRect b="18066" l="0" r="0" t="0"/>
          <a:stretch/>
        </p:blipFill>
        <p:spPr>
          <a:xfrm>
            <a:off x="1190775" y="2897950"/>
            <a:ext cx="2518850" cy="216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9"/>
          <p:cNvSpPr txBox="1"/>
          <p:nvPr/>
        </p:nvSpPr>
        <p:spPr>
          <a:xfrm>
            <a:off x="3709625" y="85475"/>
            <a:ext cx="5393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https://www.frontiersin.org/articles/10.3389/fpsyt.2018.00087/full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0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</a:t>
            </a:r>
            <a:r>
              <a:rPr lang="es"/>
              <a:t>ecommendation System</a:t>
            </a:r>
            <a:r>
              <a:rPr lang="es" sz="1300">
                <a:solidFill>
                  <a:srgbClr val="0E2A47"/>
                </a:solidFill>
              </a:rPr>
              <a:t> </a:t>
            </a:r>
            <a:r>
              <a:rPr lang="es"/>
              <a:t>of attack methods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	Results</a:t>
            </a:r>
            <a:endParaRPr/>
          </a:p>
        </p:txBody>
      </p:sp>
      <p:cxnSp>
        <p:nvCxnSpPr>
          <p:cNvPr id="1394" name="Google Shape;1394;p5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5" name="Google Shape;1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35" y="1251150"/>
            <a:ext cx="6021781" cy="37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50"/>
          <p:cNvSpPr/>
          <p:nvPr/>
        </p:nvSpPr>
        <p:spPr>
          <a:xfrm>
            <a:off x="3941575" y="3097300"/>
            <a:ext cx="4890600" cy="2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clusters of “vulnerabilities” articles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97" name="Google Shape;1397;p50"/>
          <p:cNvPicPr preferRelativeResize="0"/>
          <p:nvPr/>
        </p:nvPicPr>
        <p:blipFill rotWithShape="1">
          <a:blip r:embed="rId4">
            <a:alphaModFix/>
          </a:blip>
          <a:srcRect b="20118" l="19380" r="31542" t="53034"/>
          <a:stretch/>
        </p:blipFill>
        <p:spPr>
          <a:xfrm>
            <a:off x="3941575" y="3379287"/>
            <a:ext cx="4890643" cy="158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5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4" name="Google Shape;1404;p51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Recommendation System</a:t>
            </a:r>
            <a:r>
              <a:rPr lang="es" sz="1300">
                <a:solidFill>
                  <a:srgbClr val="0E2A47"/>
                </a:solidFill>
              </a:rPr>
              <a:t> </a:t>
            </a:r>
            <a:r>
              <a:rPr lang="es"/>
              <a:t>of attack methods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Results</a:t>
            </a:r>
            <a:endParaRPr/>
          </a:p>
        </p:txBody>
      </p:sp>
      <p:pic>
        <p:nvPicPr>
          <p:cNvPr id="1405" name="Google Shape;1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5" y="1191700"/>
            <a:ext cx="6021781" cy="37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51"/>
          <p:cNvSpPr/>
          <p:nvPr/>
        </p:nvSpPr>
        <p:spPr>
          <a:xfrm>
            <a:off x="3682425" y="3038525"/>
            <a:ext cx="5461200" cy="27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chemeClr val="lt1"/>
                </a:highlight>
              </a:rPr>
              <a:t>clusters of “enterprise security” articles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07" name="Google Shape;1407;p51"/>
          <p:cNvPicPr preferRelativeResize="0"/>
          <p:nvPr/>
        </p:nvPicPr>
        <p:blipFill rotWithShape="1">
          <a:blip r:embed="rId4">
            <a:alphaModFix/>
          </a:blip>
          <a:srcRect b="30856" l="6819" r="26254" t="33574"/>
          <a:stretch/>
        </p:blipFill>
        <p:spPr>
          <a:xfrm>
            <a:off x="3682311" y="3318137"/>
            <a:ext cx="5461426" cy="156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2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PROJECT GOALS</a:t>
            </a:r>
            <a:endParaRPr/>
          </a:p>
        </p:txBody>
      </p:sp>
      <p:cxnSp>
        <p:nvCxnSpPr>
          <p:cNvPr id="1414" name="Google Shape;1414;p5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5" name="Google Shape;1415;p5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52"/>
          <p:cNvSpPr/>
          <p:nvPr/>
        </p:nvSpPr>
        <p:spPr>
          <a:xfrm>
            <a:off x="3781275" y="287700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2"/>
          <p:cNvSpPr txBox="1"/>
          <p:nvPr>
            <p:ph idx="1" type="subTitle"/>
          </p:nvPr>
        </p:nvSpPr>
        <p:spPr>
          <a:xfrm>
            <a:off x="3781350" y="3951275"/>
            <a:ext cx="1581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 security analyst quickly realize the articles’ theme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52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52"/>
          <p:cNvSpPr txBox="1"/>
          <p:nvPr>
            <p:ph idx="3" type="subTitle"/>
          </p:nvPr>
        </p:nvSpPr>
        <p:spPr>
          <a:xfrm>
            <a:off x="1614200" y="4107475"/>
            <a:ext cx="15813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security team quickly identify articles related to their daily missions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52"/>
          <p:cNvSpPr txBox="1"/>
          <p:nvPr>
            <p:ph idx="4294967295" type="ctrTitle"/>
          </p:nvPr>
        </p:nvSpPr>
        <p:spPr>
          <a:xfrm>
            <a:off x="3781350" y="286557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Setting up recommendation system</a:t>
            </a:r>
            <a:endParaRPr sz="1300">
              <a:solidFill>
                <a:srgbClr val="0E2A4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  of prevalent attack methods 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421" name="Google Shape;1421;p52"/>
          <p:cNvSpPr txBox="1"/>
          <p:nvPr>
            <p:ph idx="4294967295" type="ctrTitle"/>
          </p:nvPr>
        </p:nvSpPr>
        <p:spPr>
          <a:xfrm>
            <a:off x="5948350" y="2716000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Recognizing attack technique in articles and labeling with MITRE ATT&amp;CK technique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422" name="Google Shape;1422;p52"/>
          <p:cNvSpPr txBox="1"/>
          <p:nvPr>
            <p:ph idx="4294967295" type="ctrTitle"/>
          </p:nvPr>
        </p:nvSpPr>
        <p:spPr>
          <a:xfrm>
            <a:off x="1614350" y="325042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Classifying articles from  largest Chinese security website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1423" name="Google Shape;1423;p52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2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52"/>
          <p:cNvSpPr/>
          <p:nvPr/>
        </p:nvSpPr>
        <p:spPr>
          <a:xfrm>
            <a:off x="6272525" y="1427625"/>
            <a:ext cx="933300" cy="933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52"/>
          <p:cNvGrpSpPr/>
          <p:nvPr/>
        </p:nvGrpSpPr>
        <p:grpSpPr>
          <a:xfrm>
            <a:off x="2153473" y="2400167"/>
            <a:ext cx="502758" cy="343174"/>
            <a:chOff x="2085450" y="842250"/>
            <a:chExt cx="483700" cy="481850"/>
          </a:xfrm>
        </p:grpSpPr>
        <p:sp>
          <p:nvSpPr>
            <p:cNvPr id="1427" name="Google Shape;1427;p5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0" name="Google Shape;1430;p52"/>
          <p:cNvGrpSpPr/>
          <p:nvPr/>
        </p:nvGrpSpPr>
        <p:grpSpPr>
          <a:xfrm>
            <a:off x="6509369" y="1706300"/>
            <a:ext cx="477111" cy="422245"/>
            <a:chOff x="5049725" y="1435050"/>
            <a:chExt cx="486550" cy="481850"/>
          </a:xfrm>
        </p:grpSpPr>
        <p:sp>
          <p:nvSpPr>
            <p:cNvPr id="1431" name="Google Shape;1431;p52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5" name="Google Shape;1435;p52"/>
          <p:cNvGrpSpPr/>
          <p:nvPr/>
        </p:nvGrpSpPr>
        <p:grpSpPr>
          <a:xfrm>
            <a:off x="4348579" y="2019873"/>
            <a:ext cx="446845" cy="389817"/>
            <a:chOff x="5049725" y="2635825"/>
            <a:chExt cx="481825" cy="451700"/>
          </a:xfrm>
        </p:grpSpPr>
        <p:sp>
          <p:nvSpPr>
            <p:cNvPr id="1436" name="Google Shape;1436;p52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39" name="Google Shape;14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4" name="Google Shape;1444;p5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53"/>
          <p:cNvSpPr txBox="1"/>
          <p:nvPr/>
        </p:nvSpPr>
        <p:spPr>
          <a:xfrm>
            <a:off x="4780675" y="1767250"/>
            <a:ext cx="42582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MITRE is a 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not-for-profit</a:t>
            </a: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US organization that operates 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 and development centers 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ATT&amp;CK is a 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of observed and known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adversarial tactics, techniques, and procedures (TTP) from cybercriminals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ATT&amp;CK 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maps and indexes </a:t>
            </a: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virtually everything regarding an 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intrusion</a:t>
            </a: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from both the attack and defense sides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6" name="Google Shape;14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450" y="504150"/>
            <a:ext cx="4997100" cy="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3"/>
          <p:cNvPicPr preferRelativeResize="0"/>
          <p:nvPr/>
        </p:nvPicPr>
        <p:blipFill rotWithShape="1">
          <a:blip r:embed="rId6">
            <a:alphaModFix/>
          </a:blip>
          <a:srcRect b="6200" l="0" r="34819" t="18458"/>
          <a:stretch/>
        </p:blipFill>
        <p:spPr>
          <a:xfrm>
            <a:off x="311700" y="1767250"/>
            <a:ext cx="4191523" cy="27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53"/>
          <p:cNvSpPr txBox="1"/>
          <p:nvPr/>
        </p:nvSpPr>
        <p:spPr>
          <a:xfrm>
            <a:off x="82175" y="4589375"/>
            <a:ext cx="600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https://medium.com/cycraft/cycraft-classroom-mitre-att-ck-vs-cyber-kill-chain-vs-diamond-model-1cc8fa49a20f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9" name="Google Shape;144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54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VULHUB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Chinese Security Vulnerability Portal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55" name="Google Shape;1455;p5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6" name="Google Shape;1456;p54"/>
          <p:cNvPicPr preferRelativeResize="0"/>
          <p:nvPr/>
        </p:nvPicPr>
        <p:blipFill rotWithShape="1">
          <a:blip r:embed="rId3">
            <a:alphaModFix/>
          </a:blip>
          <a:srcRect b="6163" l="16182" r="16891" t="18580"/>
          <a:stretch/>
        </p:blipFill>
        <p:spPr>
          <a:xfrm>
            <a:off x="311700" y="1632675"/>
            <a:ext cx="4268477" cy="26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54"/>
          <p:cNvSpPr txBox="1"/>
          <p:nvPr/>
        </p:nvSpPr>
        <p:spPr>
          <a:xfrm>
            <a:off x="5005600" y="1632675"/>
            <a:ext cx="376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MITRE ATT&amp;CK Techniques and tools in 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Simplified Chinese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Frequent and important ATT&amp;CK methods for identification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Includes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 Access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Execution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Persistence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Privilege Escalation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Defense Evasion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Credential Access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Lateral Movement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1464" name="Google Shape;1464;p55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55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55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55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55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55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55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55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5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55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55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55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1476" name="Google Shape;1476;p55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77" name="Google Shape;1477;p5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8" name="Google Shape;1478;p55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1479" name="Google Shape;1479;p55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55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55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55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55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55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55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5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55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55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55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5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5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6" name="Google Shape;1496;p55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1497" name="Google Shape;1497;p55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5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5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5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5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2" name="Google Shape;1502;p55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55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04" name="Google Shape;1504;p55"/>
          <p:cNvGrpSpPr/>
          <p:nvPr/>
        </p:nvGrpSpPr>
        <p:grpSpPr>
          <a:xfrm>
            <a:off x="4969218" y="2999144"/>
            <a:ext cx="253784" cy="970945"/>
            <a:chOff x="-3365480" y="2664290"/>
            <a:chExt cx="222150" cy="830010"/>
          </a:xfrm>
        </p:grpSpPr>
        <p:sp>
          <p:nvSpPr>
            <p:cNvPr id="1505" name="Google Shape;1505;p55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55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55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1509" name="Google Shape;150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0" name="Google Shape;1510;p55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5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5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5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5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5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5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5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8" name="Google Shape;1518;p55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55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55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55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2" name="Google Shape;1522;p55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DATA CRAWLING/PROCESSING</a:t>
            </a:r>
            <a:r>
              <a:rPr lang="es"/>
              <a:t> </a:t>
            </a:r>
            <a:endParaRPr/>
          </a:p>
        </p:txBody>
      </p:sp>
      <p:grpSp>
        <p:nvGrpSpPr>
          <p:cNvPr id="1528" name="Google Shape;1528;p56"/>
          <p:cNvGrpSpPr/>
          <p:nvPr/>
        </p:nvGrpSpPr>
        <p:grpSpPr>
          <a:xfrm>
            <a:off x="5163824" y="1662202"/>
            <a:ext cx="3703301" cy="740041"/>
            <a:chOff x="2789785" y="1323164"/>
            <a:chExt cx="5221800" cy="731700"/>
          </a:xfrm>
        </p:grpSpPr>
        <p:sp>
          <p:nvSpPr>
            <p:cNvPr id="1529" name="Google Shape;1529;p56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48FF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6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rgbClr val="48FF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1" name="Google Shape;1531;p56"/>
          <p:cNvGrpSpPr/>
          <p:nvPr/>
        </p:nvGrpSpPr>
        <p:grpSpPr>
          <a:xfrm>
            <a:off x="5163825" y="2556644"/>
            <a:ext cx="3446925" cy="740041"/>
            <a:chOff x="2789787" y="2207525"/>
            <a:chExt cx="4860300" cy="731700"/>
          </a:xfrm>
        </p:grpSpPr>
        <p:sp>
          <p:nvSpPr>
            <p:cNvPr id="1532" name="Google Shape;1532;p56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48FF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solidFill>
              <a:srgbClr val="48FF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34" name="Google Shape;1534;p56"/>
          <p:cNvSpPr/>
          <p:nvPr/>
        </p:nvSpPr>
        <p:spPr>
          <a:xfrm>
            <a:off x="5163979" y="1662200"/>
            <a:ext cx="3703500" cy="7401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56"/>
          <p:cNvSpPr/>
          <p:nvPr/>
        </p:nvSpPr>
        <p:spPr>
          <a:xfrm>
            <a:off x="5164089" y="2556650"/>
            <a:ext cx="3447300" cy="7401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6"/>
          <p:cNvSpPr/>
          <p:nvPr/>
        </p:nvSpPr>
        <p:spPr>
          <a:xfrm>
            <a:off x="5164090" y="3451100"/>
            <a:ext cx="3103800" cy="7401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rPr>
              <a:t>Splitting Training &amp;Testing</a:t>
            </a:r>
            <a:endParaRPr sz="1800">
              <a:solidFill>
                <a:srgbClr val="0E2A47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sklearn train_test_split function</a:t>
            </a:r>
            <a:endParaRPr sz="1800">
              <a:solidFill>
                <a:srgbClr val="0E2A47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37" name="Google Shape;1537;p56"/>
          <p:cNvSpPr txBox="1"/>
          <p:nvPr/>
        </p:nvSpPr>
        <p:spPr>
          <a:xfrm>
            <a:off x="5335167" y="1737400"/>
            <a:ext cx="3397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es" sz="18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rPr>
              <a:t>rawling/Tokenizing/</a:t>
            </a:r>
            <a:endParaRPr sz="1800">
              <a:solidFill>
                <a:srgbClr val="0E2A47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rPr>
              <a:t>Removing stop words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2A47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38" name="Google Shape;1538;p56"/>
          <p:cNvSpPr txBox="1"/>
          <p:nvPr>
            <p:ph idx="4294967295" type="ctrTitle"/>
          </p:nvPr>
        </p:nvSpPr>
        <p:spPr>
          <a:xfrm>
            <a:off x="5278274" y="2690050"/>
            <a:ext cx="3189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E2A47"/>
                </a:solidFill>
              </a:rPr>
              <a:t>Labeling Data</a:t>
            </a:r>
            <a:endParaRPr sz="1800">
              <a:solidFill>
                <a:srgbClr val="0E2A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2A47"/>
              </a:solidFill>
            </a:endParaRPr>
          </a:p>
        </p:txBody>
      </p:sp>
      <p:sp>
        <p:nvSpPr>
          <p:cNvPr id="1539" name="Google Shape;1539;p56"/>
          <p:cNvSpPr/>
          <p:nvPr/>
        </p:nvSpPr>
        <p:spPr>
          <a:xfrm>
            <a:off x="522875" y="1376575"/>
            <a:ext cx="4170600" cy="3564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56"/>
          <p:cNvSpPr/>
          <p:nvPr/>
        </p:nvSpPr>
        <p:spPr>
          <a:xfrm rot="5400000">
            <a:off x="4612100" y="2784065"/>
            <a:ext cx="435600" cy="371100"/>
          </a:xfrm>
          <a:prstGeom prst="triangl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6"/>
          <p:cNvSpPr/>
          <p:nvPr/>
        </p:nvSpPr>
        <p:spPr>
          <a:xfrm>
            <a:off x="920475" y="1737400"/>
            <a:ext cx="1014000" cy="37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</a:t>
            </a:r>
            <a:endParaRPr/>
          </a:p>
        </p:txBody>
      </p:sp>
      <p:sp>
        <p:nvSpPr>
          <p:cNvPr id="1542" name="Google Shape;1542;p56"/>
          <p:cNvSpPr/>
          <p:nvPr/>
        </p:nvSpPr>
        <p:spPr>
          <a:xfrm>
            <a:off x="3136925" y="1737400"/>
            <a:ext cx="1014000" cy="37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labels</a:t>
            </a:r>
            <a:endParaRPr/>
          </a:p>
        </p:txBody>
      </p:sp>
      <p:sp>
        <p:nvSpPr>
          <p:cNvPr id="1543" name="Google Shape;1543;p56"/>
          <p:cNvSpPr txBox="1"/>
          <p:nvPr/>
        </p:nvSpPr>
        <p:spPr>
          <a:xfrm>
            <a:off x="373500" y="2131225"/>
            <a:ext cx="2102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sentence from 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MITRE ATT&amp;CK </a:t>
            </a: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56"/>
          <p:cNvSpPr txBox="1"/>
          <p:nvPr/>
        </p:nvSpPr>
        <p:spPr>
          <a:xfrm>
            <a:off x="2529075" y="2137050"/>
            <a:ext cx="20556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s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sequential indexes as  MITRE ATT&amp;CK labels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56"/>
          <p:cNvSpPr/>
          <p:nvPr/>
        </p:nvSpPr>
        <p:spPr>
          <a:xfrm>
            <a:off x="704125" y="3386000"/>
            <a:ext cx="1728900" cy="740100"/>
          </a:xfrm>
          <a:prstGeom prst="rect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</a:rPr>
              <a:t>  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</a:rPr>
              <a:t>攻击者 可能 会 滥用 伪 隐藏 密钥 隐藏 用于 建立 持久性   payload / 命令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6" name="Google Shape;1546;p56"/>
          <p:cNvSpPr/>
          <p:nvPr/>
        </p:nvSpPr>
        <p:spPr>
          <a:xfrm>
            <a:off x="3102125" y="3451100"/>
            <a:ext cx="814200" cy="507900"/>
          </a:xfrm>
          <a:prstGeom prst="rect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</a:rPr>
              <a:t>3510</a:t>
            </a:r>
            <a:r>
              <a:rPr lang="es" sz="1050">
                <a:solidFill>
                  <a:srgbClr val="FFFFFF"/>
                </a:solidFill>
              </a:rPr>
              <a:t>  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7" name="Google Shape;1547;p56"/>
          <p:cNvSpPr txBox="1"/>
          <p:nvPr/>
        </p:nvSpPr>
        <p:spPr>
          <a:xfrm>
            <a:off x="3018075" y="3974500"/>
            <a:ext cx="928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key: T1112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8" name="Google Shape;1548;p56"/>
          <p:cNvSpPr txBox="1"/>
          <p:nvPr/>
        </p:nvSpPr>
        <p:spPr>
          <a:xfrm>
            <a:off x="777825" y="4345550"/>
            <a:ext cx="374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non-attack descriptions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assign specific tag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ITHOME Cybersecurity Exhibition</a:t>
            </a:r>
            <a:endParaRPr/>
          </a:p>
        </p:txBody>
      </p:sp>
      <p:cxnSp>
        <p:nvCxnSpPr>
          <p:cNvPr id="218" name="Google Shape;218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28589" l="2171" r="0" t="1884"/>
          <a:stretch/>
        </p:blipFill>
        <p:spPr>
          <a:xfrm>
            <a:off x="228225" y="1313750"/>
            <a:ext cx="3328124" cy="17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 b="5463" l="7403" r="7700" t="9037"/>
          <a:stretch/>
        </p:blipFill>
        <p:spPr>
          <a:xfrm>
            <a:off x="5274475" y="1313750"/>
            <a:ext cx="2284826" cy="30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750" y="2833675"/>
            <a:ext cx="2858101" cy="217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1555" name="Google Shape;1555;p57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57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57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57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7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57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57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7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7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7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7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7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1567" name="Google Shape;1567;p57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568" name="Google Shape;1568;p5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9" name="Google Shape;1569;p57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1570" name="Google Shape;1570;p57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5" name="Google Shape;1575;p57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57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57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57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57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7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57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57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57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57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57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7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7" name="Google Shape;1587;p57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1588" name="Google Shape;1588;p57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57"/>
          <p:cNvGrpSpPr/>
          <p:nvPr/>
        </p:nvGrpSpPr>
        <p:grpSpPr>
          <a:xfrm>
            <a:off x="4952655" y="3000582"/>
            <a:ext cx="253784" cy="970945"/>
            <a:chOff x="-3365480" y="2664290"/>
            <a:chExt cx="222150" cy="830010"/>
          </a:xfrm>
        </p:grpSpPr>
        <p:sp>
          <p:nvSpPr>
            <p:cNvPr id="1594" name="Google Shape;1594;p57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6" name="Google Shape;1596;p57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57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57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57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1600" name="Google Shape;160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57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7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7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7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7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7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7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7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9" name="Google Shape;1609;p57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57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57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2" name="Google Shape;1612;p57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3" name="Google Shape;1613;p57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58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1619" name="Google Shape;1619;p58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8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8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8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8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8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8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8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58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8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58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58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1631" name="Google Shape;1631;p58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632" name="Google Shape;1632;p5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3" name="Google Shape;1633;p58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1634" name="Google Shape;1634;p58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9" name="Google Shape;1639;p58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8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58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8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8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8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58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8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8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8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8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8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58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1652" name="Google Shape;1652;p58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58"/>
          <p:cNvGrpSpPr/>
          <p:nvPr/>
        </p:nvGrpSpPr>
        <p:grpSpPr>
          <a:xfrm>
            <a:off x="4952655" y="3000582"/>
            <a:ext cx="253784" cy="970945"/>
            <a:chOff x="-3365480" y="2664290"/>
            <a:chExt cx="222150" cy="830010"/>
          </a:xfrm>
        </p:grpSpPr>
        <p:sp>
          <p:nvSpPr>
            <p:cNvPr id="1658" name="Google Shape;1658;p58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58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58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2" name="Google Shape;1662;p58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8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1664" name="Google Shape;16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58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58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58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58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8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58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8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8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3" name="Google Shape;1673;p58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58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58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p58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7" name="Google Shape;1677;p58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59"/>
          <p:cNvSpPr/>
          <p:nvPr/>
        </p:nvSpPr>
        <p:spPr>
          <a:xfrm rot="10800000">
            <a:off x="5511050" y="19791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59"/>
          <p:cNvSpPr/>
          <p:nvPr/>
        </p:nvSpPr>
        <p:spPr>
          <a:xfrm rot="10800000">
            <a:off x="5511050" y="27762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59"/>
          <p:cNvSpPr txBox="1"/>
          <p:nvPr>
            <p:ph idx="4" type="ctrTitle"/>
          </p:nvPr>
        </p:nvSpPr>
        <p:spPr>
          <a:xfrm>
            <a:off x="9420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2nd</a:t>
            </a:r>
            <a:r>
              <a:rPr lang="es">
                <a:solidFill>
                  <a:schemeClr val="lt1"/>
                </a:solidFill>
              </a:rPr>
              <a:t>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5" name="Google Shape;1685;p59"/>
          <p:cNvSpPr/>
          <p:nvPr/>
        </p:nvSpPr>
        <p:spPr>
          <a:xfrm>
            <a:off x="7903950" y="19256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59"/>
          <p:cNvSpPr/>
          <p:nvPr/>
        </p:nvSpPr>
        <p:spPr>
          <a:xfrm>
            <a:off x="8009275" y="2062163"/>
            <a:ext cx="213239" cy="196180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1687" name="Google Shape;1687;p59"/>
          <p:cNvSpPr/>
          <p:nvPr/>
        </p:nvSpPr>
        <p:spPr>
          <a:xfrm>
            <a:off x="7903950" y="27187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8" name="Google Shape;1688;p59"/>
          <p:cNvGrpSpPr/>
          <p:nvPr/>
        </p:nvGrpSpPr>
        <p:grpSpPr>
          <a:xfrm>
            <a:off x="7983117" y="2810006"/>
            <a:ext cx="265543" cy="269920"/>
            <a:chOff x="4151375" y="238125"/>
            <a:chExt cx="2141475" cy="2176775"/>
          </a:xfrm>
        </p:grpSpPr>
        <p:sp>
          <p:nvSpPr>
            <p:cNvPr id="1689" name="Google Shape;1689;p59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91" name="Google Shape;1691;p5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59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59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59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59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59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59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59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59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59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59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59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59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59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59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59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59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59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59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9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59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59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59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59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59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59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59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59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59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59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59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59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9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59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9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59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59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59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59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9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9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59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59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59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9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59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59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59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59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59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59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59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59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59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59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59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59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59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9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59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59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59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59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59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59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59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59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59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59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59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59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59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59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59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9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9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59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59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59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9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59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59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59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59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59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59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59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59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59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59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59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59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59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59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9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9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9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59"/>
          <p:cNvSpPr txBox="1"/>
          <p:nvPr>
            <p:ph type="ctrTitle"/>
          </p:nvPr>
        </p:nvSpPr>
        <p:spPr>
          <a:xfrm>
            <a:off x="5393881" y="21480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COUNT VECTORIZER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790" name="Google Shape;1790;p59"/>
          <p:cNvSpPr txBox="1"/>
          <p:nvPr>
            <p:ph idx="2" type="ctrTitle"/>
          </p:nvPr>
        </p:nvSpPr>
        <p:spPr>
          <a:xfrm>
            <a:off x="5622481" y="29411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Naive Bayes</a:t>
            </a:r>
            <a:r>
              <a:rPr lang="es">
                <a:solidFill>
                  <a:srgbClr val="0E2A47"/>
                </a:solidFill>
              </a:rPr>
              <a:t> CLASSIFIER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791" name="Google Shape;179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60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MultinomialNB()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97" name="Google Shape;1797;p6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8" name="Google Shape;1798;p60"/>
          <p:cNvPicPr preferRelativeResize="0"/>
          <p:nvPr/>
        </p:nvPicPr>
        <p:blipFill rotWithShape="1">
          <a:blip r:embed="rId3">
            <a:alphaModFix/>
          </a:blip>
          <a:srcRect b="14015" l="0" r="0" t="0"/>
          <a:stretch/>
        </p:blipFill>
        <p:spPr>
          <a:xfrm>
            <a:off x="1410475" y="1511838"/>
            <a:ext cx="7478999" cy="30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0"/>
          <p:cNvSpPr/>
          <p:nvPr/>
        </p:nvSpPr>
        <p:spPr>
          <a:xfrm>
            <a:off x="159300" y="1333325"/>
            <a:ext cx="10506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61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MultinomialNB() drawbacks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06" name="Google Shape;1806;p6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7" name="Google Shape;180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8" name="Google Shape;18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92" y="1403550"/>
            <a:ext cx="7479016" cy="35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6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1814" name="Google Shape;1814;p62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62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62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62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62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62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62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62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62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62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62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62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1826" name="Google Shape;1826;p62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827" name="Google Shape;1827;p6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8" name="Google Shape;1828;p62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1829" name="Google Shape;1829;p6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62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62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62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62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62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62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62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62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62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62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62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62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6" name="Google Shape;1846;p62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1847" name="Google Shape;1847;p62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2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2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2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2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62"/>
          <p:cNvGrpSpPr/>
          <p:nvPr/>
        </p:nvGrpSpPr>
        <p:grpSpPr>
          <a:xfrm>
            <a:off x="4952655" y="3000582"/>
            <a:ext cx="253784" cy="970945"/>
            <a:chOff x="-3365480" y="2664290"/>
            <a:chExt cx="222150" cy="830010"/>
          </a:xfrm>
        </p:grpSpPr>
        <p:sp>
          <p:nvSpPr>
            <p:cNvPr id="1853" name="Google Shape;1853;p62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2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5" name="Google Shape;1855;p62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6" name="Google Shape;1856;p62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7" name="Google Shape;1857;p62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62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1859" name="Google Shape;185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0" name="Google Shape;1860;p62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62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62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62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62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62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62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62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8" name="Google Shape;1868;p62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62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62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1" name="Google Shape;1871;p62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72" name="Google Shape;1872;p62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3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63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63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63"/>
          <p:cNvSpPr txBox="1"/>
          <p:nvPr>
            <p:ph idx="4" type="ctrTitle"/>
          </p:nvPr>
        </p:nvSpPr>
        <p:spPr>
          <a:xfrm>
            <a:off x="9420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3rd</a:t>
            </a:r>
            <a:r>
              <a:rPr lang="es">
                <a:solidFill>
                  <a:schemeClr val="lt1"/>
                </a:solidFill>
              </a:rPr>
              <a:t>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1" name="Google Shape;1881;p63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63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63"/>
          <p:cNvSpPr/>
          <p:nvPr/>
        </p:nvSpPr>
        <p:spPr>
          <a:xfrm>
            <a:off x="8021111" y="2667988"/>
            <a:ext cx="189568" cy="189570"/>
          </a:xfrm>
          <a:custGeom>
            <a:rect b="b" l="l" r="r" t="t"/>
            <a:pathLst>
              <a:path extrusionOk="0" h="92473" w="92472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63"/>
          <p:cNvSpPr/>
          <p:nvPr/>
        </p:nvSpPr>
        <p:spPr>
          <a:xfrm>
            <a:off x="8009275" y="1985963"/>
            <a:ext cx="213239" cy="196180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1885" name="Google Shape;1885;p63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6" name="Google Shape;1886;p63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1887" name="Google Shape;1887;p63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3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89" name="Google Shape;1889;p63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63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63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63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63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63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63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63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63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63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63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63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63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63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63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63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63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63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63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63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63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63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63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63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63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63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63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63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3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63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63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63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63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63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63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63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3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3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63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63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63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63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63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63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63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63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63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63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63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63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63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63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63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63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63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3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3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63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63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63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3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63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63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63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63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63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63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63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63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63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63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63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63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63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63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63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63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63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63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63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63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63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63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63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63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63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63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63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63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63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63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63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63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63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63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63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63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63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COUNT VECTORIZER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988" name="Google Shape;1988;p63"/>
          <p:cNvSpPr txBox="1"/>
          <p:nvPr>
            <p:ph idx="2" type="ctrTitle"/>
          </p:nvPr>
        </p:nvSpPr>
        <p:spPr>
          <a:xfrm>
            <a:off x="56224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Decision Tree</a:t>
            </a:r>
            <a:r>
              <a:rPr lang="es">
                <a:solidFill>
                  <a:srgbClr val="0E2A47"/>
                </a:solidFill>
              </a:rPr>
              <a:t> CLASSIFIER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989" name="Google Shape;1989;p63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TFIDF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990" name="Google Shape;199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64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DecisionTreeClassifier()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96" name="Google Shape;1996;p6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7" name="Google Shape;19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26" y="1523475"/>
            <a:ext cx="6680914" cy="32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64"/>
          <p:cNvSpPr txBox="1"/>
          <p:nvPr/>
        </p:nvSpPr>
        <p:spPr>
          <a:xfrm>
            <a:off x="5706950" y="4838700"/>
            <a:ext cx="3555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https://www.youtube.com/watch?v=7VeUPuFGJHk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99" name="Google Shape;1999;p64"/>
          <p:cNvSpPr/>
          <p:nvPr/>
        </p:nvSpPr>
        <p:spPr>
          <a:xfrm>
            <a:off x="6495237" y="4311088"/>
            <a:ext cx="496500" cy="39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65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DecisionTreeClassifier()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06" name="Google Shape;2006;p6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65"/>
          <p:cNvSpPr txBox="1"/>
          <p:nvPr/>
        </p:nvSpPr>
        <p:spPr>
          <a:xfrm>
            <a:off x="5706950" y="4838700"/>
            <a:ext cx="3555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https://www.youtube.com/watch?v=7VeUPuFGJHk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08" name="Google Shape;200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489" y="1251150"/>
            <a:ext cx="7479011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65"/>
          <p:cNvSpPr/>
          <p:nvPr/>
        </p:nvSpPr>
        <p:spPr>
          <a:xfrm>
            <a:off x="6628125" y="4263300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66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DecisionTreeClassifier()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16" name="Google Shape;2016;p6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7" name="Google Shape;2017;p66"/>
          <p:cNvSpPr txBox="1"/>
          <p:nvPr/>
        </p:nvSpPr>
        <p:spPr>
          <a:xfrm>
            <a:off x="4775550" y="1408600"/>
            <a:ext cx="40569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Drawbacks: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nstability: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a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small change in the data can cause a large change in the structure of the decision tree.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Decision tree often involves </a:t>
            </a: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higher time to train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the model.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18" name="Google Shape;2018;p66"/>
          <p:cNvSpPr txBox="1"/>
          <p:nvPr/>
        </p:nvSpPr>
        <p:spPr>
          <a:xfrm>
            <a:off x="311700" y="1350975"/>
            <a:ext cx="41646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Advantages: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 to understand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presents visually all of the decision alternatives in a format that is easy to understand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Versatile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: A multitude of business problems can be analyzed and solved with Decision Tree</a:t>
            </a:r>
            <a:endParaRPr sz="1200">
              <a:solidFill>
                <a:srgbClr val="222222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9" name="Google Shape;201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CTI ANT</a:t>
            </a:r>
            <a:r>
              <a:rPr lang="es">
                <a:solidFill>
                  <a:schemeClr val="lt1"/>
                </a:solidFill>
              </a:rPr>
              <a:t> GOALS</a:t>
            </a:r>
            <a:endParaRPr/>
          </a:p>
        </p:txBody>
      </p:sp>
      <p:cxnSp>
        <p:nvCxnSpPr>
          <p:cNvPr id="228" name="Google Shape;228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781275" y="287700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1" type="subTitle"/>
          </p:nvPr>
        </p:nvSpPr>
        <p:spPr>
          <a:xfrm>
            <a:off x="3781350" y="3951275"/>
            <a:ext cx="1581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 security analyst quickly realize the articles’ theme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idx="3" type="subTitle"/>
          </p:nvPr>
        </p:nvSpPr>
        <p:spPr>
          <a:xfrm>
            <a:off x="1614200" y="4107475"/>
            <a:ext cx="15813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helping security team quickly identify articles related to their daily missions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2"/>
          <p:cNvSpPr txBox="1"/>
          <p:nvPr>
            <p:ph idx="4294967295" type="ctrTitle"/>
          </p:nvPr>
        </p:nvSpPr>
        <p:spPr>
          <a:xfrm>
            <a:off x="3781350" y="286557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Setting up recommendation system</a:t>
            </a:r>
            <a:endParaRPr sz="1300">
              <a:solidFill>
                <a:srgbClr val="0E2A4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  of prevalent attack methods 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35" name="Google Shape;235;p22"/>
          <p:cNvSpPr txBox="1"/>
          <p:nvPr>
            <p:ph idx="4294967295" type="ctrTitle"/>
          </p:nvPr>
        </p:nvSpPr>
        <p:spPr>
          <a:xfrm>
            <a:off x="5948350" y="2716000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Recognizing attack technique in articles and labeling with MITRE ATT&amp;CK technique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36" name="Google Shape;236;p22"/>
          <p:cNvSpPr txBox="1"/>
          <p:nvPr>
            <p:ph idx="4294967295" type="ctrTitle"/>
          </p:nvPr>
        </p:nvSpPr>
        <p:spPr>
          <a:xfrm>
            <a:off x="1614350" y="325042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Classifying articles from  largest Chinese security website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6272525" y="14276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2"/>
          <p:cNvGrpSpPr/>
          <p:nvPr/>
        </p:nvGrpSpPr>
        <p:grpSpPr>
          <a:xfrm>
            <a:off x="2153473" y="2400167"/>
            <a:ext cx="502758" cy="343174"/>
            <a:chOff x="2085450" y="842250"/>
            <a:chExt cx="483700" cy="481850"/>
          </a:xfrm>
        </p:grpSpPr>
        <p:sp>
          <p:nvSpPr>
            <p:cNvPr id="241" name="Google Shape;241;p2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4" name="Google Shape;244;p22"/>
          <p:cNvGrpSpPr/>
          <p:nvPr/>
        </p:nvGrpSpPr>
        <p:grpSpPr>
          <a:xfrm>
            <a:off x="6509369" y="1706300"/>
            <a:ext cx="477111" cy="422245"/>
            <a:chOff x="5049725" y="1435050"/>
            <a:chExt cx="486550" cy="481850"/>
          </a:xfrm>
        </p:grpSpPr>
        <p:sp>
          <p:nvSpPr>
            <p:cNvPr id="245" name="Google Shape;245;p22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" name="Google Shape;249;p22"/>
          <p:cNvGrpSpPr/>
          <p:nvPr/>
        </p:nvGrpSpPr>
        <p:grpSpPr>
          <a:xfrm>
            <a:off x="4348579" y="2019873"/>
            <a:ext cx="446845" cy="389817"/>
            <a:chOff x="5049725" y="2635825"/>
            <a:chExt cx="481825" cy="451700"/>
          </a:xfrm>
        </p:grpSpPr>
        <p:sp>
          <p:nvSpPr>
            <p:cNvPr id="250" name="Google Shape;250;p22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6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2025" name="Google Shape;2025;p67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67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67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67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67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67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67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67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67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67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67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67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2037" name="Google Shape;2037;p67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038" name="Google Shape;2038;p6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9" name="Google Shape;2039;p67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2040" name="Google Shape;2040;p67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7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7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7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7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5" name="Google Shape;2045;p67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67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67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67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67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67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67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67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67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67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67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67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67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2058" name="Google Shape;2058;p67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7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7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7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67"/>
          <p:cNvGrpSpPr/>
          <p:nvPr/>
        </p:nvGrpSpPr>
        <p:grpSpPr>
          <a:xfrm>
            <a:off x="4952655" y="3000582"/>
            <a:ext cx="253784" cy="970945"/>
            <a:chOff x="-3365480" y="2664290"/>
            <a:chExt cx="222150" cy="830010"/>
          </a:xfrm>
        </p:grpSpPr>
        <p:sp>
          <p:nvSpPr>
            <p:cNvPr id="2064" name="Google Shape;2064;p67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7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67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7" name="Google Shape;2067;p67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8" name="Google Shape;2068;p67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67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2070" name="Google Shape;207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67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67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67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67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67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67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67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67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9" name="Google Shape;2079;p67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0" name="Google Shape;2080;p67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1" name="Google Shape;2081;p67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2" name="Google Shape;2082;p67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3" name="Google Shape;2083;p67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68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Evaluation: Accuracy</a:t>
            </a:r>
            <a:endParaRPr/>
          </a:p>
        </p:txBody>
      </p:sp>
      <p:sp>
        <p:nvSpPr>
          <p:cNvPr id="2089" name="Google Shape;2089;p68"/>
          <p:cNvSpPr txBox="1"/>
          <p:nvPr>
            <p:ph idx="4294967295" type="title"/>
          </p:nvPr>
        </p:nvSpPr>
        <p:spPr>
          <a:xfrm>
            <a:off x="1053750" y="1547550"/>
            <a:ext cx="1176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43.6</a:t>
            </a:r>
            <a:r>
              <a:rPr lang="es">
                <a:solidFill>
                  <a:srgbClr val="FFFFFF"/>
                </a:solidFill>
              </a:rPr>
              <a:t>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0" name="Google Shape;2090;p68"/>
          <p:cNvSpPr txBox="1"/>
          <p:nvPr>
            <p:ph idx="4294967295" type="title"/>
          </p:nvPr>
        </p:nvSpPr>
        <p:spPr>
          <a:xfrm>
            <a:off x="1053750" y="3079638"/>
            <a:ext cx="1176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21.6</a:t>
            </a:r>
            <a:r>
              <a:rPr lang="es">
                <a:solidFill>
                  <a:srgbClr val="FFFFFF"/>
                </a:solidFill>
              </a:rPr>
              <a:t>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1" name="Google Shape;2091;p68"/>
          <p:cNvSpPr txBox="1"/>
          <p:nvPr>
            <p:ph idx="4294967295" type="ctrTitle"/>
          </p:nvPr>
        </p:nvSpPr>
        <p:spPr>
          <a:xfrm>
            <a:off x="154650" y="3591100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8FFD5"/>
                </a:solidFill>
              </a:rPr>
              <a:t>Multinomial Naive Bayes</a:t>
            </a:r>
            <a:endParaRPr sz="1200">
              <a:solidFill>
                <a:srgbClr val="48FFD5"/>
              </a:solidFill>
            </a:endParaRPr>
          </a:p>
        </p:txBody>
      </p:sp>
      <p:sp>
        <p:nvSpPr>
          <p:cNvPr id="2092" name="Google Shape;2092;p68"/>
          <p:cNvSpPr txBox="1"/>
          <p:nvPr>
            <p:ph idx="4294967295" type="title"/>
          </p:nvPr>
        </p:nvSpPr>
        <p:spPr>
          <a:xfrm>
            <a:off x="6824075" y="1547550"/>
            <a:ext cx="1176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37.3</a:t>
            </a:r>
            <a:r>
              <a:rPr lang="es">
                <a:solidFill>
                  <a:srgbClr val="FFFFFF"/>
                </a:solidFill>
              </a:rPr>
              <a:t>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3" name="Google Shape;2093;p68"/>
          <p:cNvSpPr txBox="1"/>
          <p:nvPr>
            <p:ph idx="4294967295" type="ctrTitle"/>
          </p:nvPr>
        </p:nvSpPr>
        <p:spPr>
          <a:xfrm>
            <a:off x="6824075" y="20590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8FFD5"/>
                </a:solidFill>
              </a:rPr>
              <a:t>Decision Tree</a:t>
            </a:r>
            <a:endParaRPr sz="1200">
              <a:solidFill>
                <a:srgbClr val="48FFD5"/>
              </a:solidFill>
            </a:endParaRPr>
          </a:p>
        </p:txBody>
      </p:sp>
      <p:cxnSp>
        <p:nvCxnSpPr>
          <p:cNvPr id="2094" name="Google Shape;2094;p6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68"/>
          <p:cNvSpPr txBox="1"/>
          <p:nvPr/>
        </p:nvSpPr>
        <p:spPr>
          <a:xfrm>
            <a:off x="811050" y="2059025"/>
            <a:ext cx="1419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Stochastic Gradient Descent</a:t>
            </a:r>
            <a:endParaRPr sz="12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096" name="Google Shape;2096;p6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50" y="1883750"/>
            <a:ext cx="4288626" cy="26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7" name="Google Shape;2097;p68"/>
          <p:cNvCxnSpPr/>
          <p:nvPr/>
        </p:nvCxnSpPr>
        <p:spPr>
          <a:xfrm>
            <a:off x="3386100" y="1975550"/>
            <a:ext cx="10500" cy="212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8" name="Google Shape;2098;p68"/>
          <p:cNvSpPr txBox="1"/>
          <p:nvPr>
            <p:ph idx="4294967295" type="title"/>
          </p:nvPr>
        </p:nvSpPr>
        <p:spPr>
          <a:xfrm>
            <a:off x="7005400" y="3063100"/>
            <a:ext cx="1176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>
                <a:solidFill>
                  <a:srgbClr val="FFFFFF"/>
                </a:solidFill>
              </a:rPr>
              <a:t>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9" name="Google Shape;2099;p68"/>
          <p:cNvSpPr txBox="1"/>
          <p:nvPr>
            <p:ph idx="4294967295" type="ctrTitle"/>
          </p:nvPr>
        </p:nvSpPr>
        <p:spPr>
          <a:xfrm>
            <a:off x="7005400" y="357456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8FFD5"/>
                </a:solidFill>
              </a:rPr>
              <a:t>Random Guess</a:t>
            </a:r>
            <a:endParaRPr sz="1200">
              <a:solidFill>
                <a:srgbClr val="48FFD5"/>
              </a:solidFill>
            </a:endParaRPr>
          </a:p>
        </p:txBody>
      </p:sp>
      <p:sp>
        <p:nvSpPr>
          <p:cNvPr id="2100" name="Google Shape;210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6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lt1"/>
                </a:solidFill>
              </a:rPr>
              <a:t>Recognizing attack technique in articles and labeling with MITRE ATT&amp;CK technique</a:t>
            </a:r>
            <a:endParaRPr/>
          </a:p>
        </p:txBody>
      </p:sp>
      <p:sp>
        <p:nvSpPr>
          <p:cNvPr id="2106" name="Google Shape;2106;p69"/>
          <p:cNvSpPr/>
          <p:nvPr/>
        </p:nvSpPr>
        <p:spPr>
          <a:xfrm>
            <a:off x="2008145" y="2733828"/>
            <a:ext cx="5016259" cy="878096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69"/>
          <p:cNvSpPr/>
          <p:nvPr/>
        </p:nvSpPr>
        <p:spPr>
          <a:xfrm>
            <a:off x="2464381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69"/>
          <p:cNvSpPr/>
          <p:nvPr/>
        </p:nvSpPr>
        <p:spPr>
          <a:xfrm>
            <a:off x="2746551" y="2758219"/>
            <a:ext cx="131949" cy="6475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69"/>
          <p:cNvSpPr/>
          <p:nvPr/>
        </p:nvSpPr>
        <p:spPr>
          <a:xfrm>
            <a:off x="2741053" y="2094559"/>
            <a:ext cx="142947" cy="146346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69"/>
          <p:cNvSpPr/>
          <p:nvPr/>
        </p:nvSpPr>
        <p:spPr>
          <a:xfrm>
            <a:off x="2772216" y="2126450"/>
            <a:ext cx="80635" cy="82563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69"/>
          <p:cNvSpPr/>
          <p:nvPr/>
        </p:nvSpPr>
        <p:spPr>
          <a:xfrm>
            <a:off x="2812514" y="2143778"/>
            <a:ext cx="18" cy="696080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69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69"/>
          <p:cNvSpPr/>
          <p:nvPr/>
        </p:nvSpPr>
        <p:spPr>
          <a:xfrm>
            <a:off x="2558748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69"/>
          <p:cNvSpPr/>
          <p:nvPr/>
        </p:nvSpPr>
        <p:spPr>
          <a:xfrm>
            <a:off x="3604990" y="2816389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69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69"/>
          <p:cNvSpPr/>
          <p:nvPr/>
        </p:nvSpPr>
        <p:spPr>
          <a:xfrm>
            <a:off x="3700271" y="2912998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69"/>
          <p:cNvSpPr txBox="1"/>
          <p:nvPr>
            <p:ph idx="4294967295" type="ctrTitle"/>
          </p:nvPr>
        </p:nvSpPr>
        <p:spPr>
          <a:xfrm>
            <a:off x="853574" y="1807033"/>
            <a:ext cx="1881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 &amp; Processing </a:t>
            </a:r>
            <a:endParaRPr sz="1400"/>
          </a:p>
        </p:txBody>
      </p:sp>
      <p:sp>
        <p:nvSpPr>
          <p:cNvPr id="2118" name="Google Shape;2118;p69"/>
          <p:cNvSpPr txBox="1"/>
          <p:nvPr>
            <p:ph idx="4294967295" type="ctrTitle"/>
          </p:nvPr>
        </p:nvSpPr>
        <p:spPr>
          <a:xfrm>
            <a:off x="905278" y="2978508"/>
            <a:ext cx="974700" cy="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119" name="Google Shape;2119;p6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20" name="Google Shape;2120;p69"/>
          <p:cNvGrpSpPr/>
          <p:nvPr/>
        </p:nvGrpSpPr>
        <p:grpSpPr>
          <a:xfrm>
            <a:off x="2634060" y="3001262"/>
            <a:ext cx="332644" cy="347295"/>
            <a:chOff x="946175" y="3253275"/>
            <a:chExt cx="298550" cy="296150"/>
          </a:xfrm>
        </p:grpSpPr>
        <p:sp>
          <p:nvSpPr>
            <p:cNvPr id="2121" name="Google Shape;2121;p69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9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9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6" name="Google Shape;2126;p69"/>
          <p:cNvSpPr/>
          <p:nvPr/>
        </p:nvSpPr>
        <p:spPr>
          <a:xfrm>
            <a:off x="4732301" y="2814952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69"/>
          <p:cNvSpPr/>
          <p:nvPr/>
        </p:nvSpPr>
        <p:spPr>
          <a:xfrm>
            <a:off x="5014471" y="2756782"/>
            <a:ext cx="132863" cy="6475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69"/>
          <p:cNvSpPr/>
          <p:nvPr/>
        </p:nvSpPr>
        <p:spPr>
          <a:xfrm>
            <a:off x="5081347" y="2080411"/>
            <a:ext cx="18" cy="777726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69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69"/>
          <p:cNvSpPr/>
          <p:nvPr/>
        </p:nvSpPr>
        <p:spPr>
          <a:xfrm>
            <a:off x="4827581" y="2911561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69"/>
          <p:cNvSpPr/>
          <p:nvPr/>
        </p:nvSpPr>
        <p:spPr>
          <a:xfrm>
            <a:off x="5003345" y="1962774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69"/>
          <p:cNvSpPr/>
          <p:nvPr/>
        </p:nvSpPr>
        <p:spPr>
          <a:xfrm>
            <a:off x="5890889" y="2822981"/>
            <a:ext cx="697254" cy="712971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69"/>
          <p:cNvSpPr/>
          <p:nvPr/>
        </p:nvSpPr>
        <p:spPr>
          <a:xfrm>
            <a:off x="6171692" y="3528433"/>
            <a:ext cx="131949" cy="6475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69"/>
          <p:cNvSpPr/>
          <p:nvPr/>
        </p:nvSpPr>
        <p:spPr>
          <a:xfrm>
            <a:off x="6239498" y="3322049"/>
            <a:ext cx="18" cy="947510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69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69"/>
          <p:cNvSpPr/>
          <p:nvPr/>
        </p:nvSpPr>
        <p:spPr>
          <a:xfrm>
            <a:off x="5985715" y="2919604"/>
            <a:ext cx="506682" cy="518795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69"/>
          <p:cNvSpPr/>
          <p:nvPr/>
        </p:nvSpPr>
        <p:spPr>
          <a:xfrm>
            <a:off x="6165731" y="4243241"/>
            <a:ext cx="143878" cy="147300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69"/>
          <p:cNvGrpSpPr/>
          <p:nvPr/>
        </p:nvGrpSpPr>
        <p:grpSpPr>
          <a:xfrm>
            <a:off x="6058651" y="3024478"/>
            <a:ext cx="365162" cy="284595"/>
            <a:chOff x="-47523400" y="3973950"/>
            <a:chExt cx="300100" cy="228425"/>
          </a:xfrm>
        </p:grpSpPr>
        <p:sp>
          <p:nvSpPr>
            <p:cNvPr id="2139" name="Google Shape;2139;p69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p69"/>
          <p:cNvGrpSpPr/>
          <p:nvPr/>
        </p:nvGrpSpPr>
        <p:grpSpPr>
          <a:xfrm>
            <a:off x="4952655" y="3000582"/>
            <a:ext cx="253784" cy="970945"/>
            <a:chOff x="-3365480" y="2664290"/>
            <a:chExt cx="222150" cy="830010"/>
          </a:xfrm>
        </p:grpSpPr>
        <p:sp>
          <p:nvSpPr>
            <p:cNvPr id="2145" name="Google Shape;2145;p69"/>
            <p:cNvSpPr/>
            <p:nvPr/>
          </p:nvSpPr>
          <p:spPr>
            <a:xfrm>
              <a:off x="-3365480" y="2664290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7" name="Google Shape;2147;p69"/>
          <p:cNvSpPr txBox="1"/>
          <p:nvPr/>
        </p:nvSpPr>
        <p:spPr>
          <a:xfrm>
            <a:off x="3719518" y="1251150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8" name="Google Shape;2148;p69"/>
          <p:cNvSpPr txBox="1"/>
          <p:nvPr/>
        </p:nvSpPr>
        <p:spPr>
          <a:xfrm>
            <a:off x="4883761" y="4434791"/>
            <a:ext cx="271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with Freebuf Articles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69"/>
          <p:cNvSpPr/>
          <p:nvPr/>
        </p:nvSpPr>
        <p:spPr>
          <a:xfrm>
            <a:off x="3772079" y="3002516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69"/>
          <p:cNvSpPr txBox="1"/>
          <p:nvPr>
            <p:ph idx="4294967295" type="ctrTitle"/>
          </p:nvPr>
        </p:nvSpPr>
        <p:spPr>
          <a:xfrm>
            <a:off x="6897936" y="2842104"/>
            <a:ext cx="974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Visualizing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Results</a:t>
            </a:r>
            <a:endParaRPr sz="1000"/>
          </a:p>
        </p:txBody>
      </p:sp>
      <p:sp>
        <p:nvSpPr>
          <p:cNvPr id="2151" name="Google Shape;215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69"/>
          <p:cNvSpPr/>
          <p:nvPr/>
        </p:nvSpPr>
        <p:spPr>
          <a:xfrm>
            <a:off x="3605444" y="3964813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69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69"/>
          <p:cNvSpPr/>
          <p:nvPr/>
        </p:nvSpPr>
        <p:spPr>
          <a:xfrm>
            <a:off x="3700725" y="4061422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69"/>
          <p:cNvSpPr/>
          <p:nvPr/>
        </p:nvSpPr>
        <p:spPr>
          <a:xfrm>
            <a:off x="3772533" y="4150940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69"/>
          <p:cNvSpPr/>
          <p:nvPr/>
        </p:nvSpPr>
        <p:spPr>
          <a:xfrm>
            <a:off x="3595512" y="1765507"/>
            <a:ext cx="696341" cy="712971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69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69"/>
          <p:cNvSpPr/>
          <p:nvPr/>
        </p:nvSpPr>
        <p:spPr>
          <a:xfrm>
            <a:off x="3690793" y="1862116"/>
            <a:ext cx="506682" cy="518795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69"/>
          <p:cNvSpPr/>
          <p:nvPr/>
        </p:nvSpPr>
        <p:spPr>
          <a:xfrm>
            <a:off x="3762601" y="1951635"/>
            <a:ext cx="362122" cy="369806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0" name="Google Shape;2160;p69"/>
          <p:cNvCxnSpPr/>
          <p:nvPr/>
        </p:nvCxnSpPr>
        <p:spPr>
          <a:xfrm rot="-5400000">
            <a:off x="2866682" y="2466105"/>
            <a:ext cx="1099800" cy="33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1" name="Google Shape;2161;p69"/>
          <p:cNvCxnSpPr/>
          <p:nvPr/>
        </p:nvCxnSpPr>
        <p:spPr>
          <a:xfrm flipH="1" rot="-5400000">
            <a:off x="2818471" y="3655141"/>
            <a:ext cx="1206900" cy="37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2" name="Google Shape;2162;p69"/>
          <p:cNvSpPr txBox="1"/>
          <p:nvPr/>
        </p:nvSpPr>
        <p:spPr>
          <a:xfrm>
            <a:off x="3690788" y="1359838"/>
            <a:ext cx="69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SGD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69"/>
          <p:cNvSpPr txBox="1"/>
          <p:nvPr/>
        </p:nvSpPr>
        <p:spPr>
          <a:xfrm>
            <a:off x="3583584" y="2450150"/>
            <a:ext cx="12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Naive Bayes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4" name="Google Shape;2164;p69"/>
          <p:cNvSpPr txBox="1"/>
          <p:nvPr/>
        </p:nvSpPr>
        <p:spPr>
          <a:xfrm>
            <a:off x="3567363" y="3598575"/>
            <a:ext cx="13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Decision Tree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70"/>
          <p:cNvSpPr txBox="1"/>
          <p:nvPr>
            <p:ph idx="7" type="ctrTitle"/>
          </p:nvPr>
        </p:nvSpPr>
        <p:spPr>
          <a:xfrm>
            <a:off x="311700" y="3634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Visualized Demonstration</a:t>
            </a:r>
            <a:endParaRPr/>
          </a:p>
        </p:txBody>
      </p:sp>
      <p:cxnSp>
        <p:nvCxnSpPr>
          <p:cNvPr id="2170" name="Google Shape;2170;p70"/>
          <p:cNvCxnSpPr/>
          <p:nvPr/>
        </p:nvCxnSpPr>
        <p:spPr>
          <a:xfrm>
            <a:off x="311700" y="9106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70"/>
          <p:cNvSpPr txBox="1"/>
          <p:nvPr/>
        </p:nvSpPr>
        <p:spPr>
          <a:xfrm>
            <a:off x="6010600" y="968175"/>
            <a:ext cx="305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97A7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MITRE ATT&amp;CK recognition Flask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2" name="Google Shape;217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73" name="Google Shape;2173;p70" title="Cyber Threat Intelligence Analysis - Google Chrome 2020-09-02 12-51-3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025" y="1448175"/>
            <a:ext cx="6307954" cy="3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71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</a:t>
            </a:r>
            <a:endParaRPr/>
          </a:p>
        </p:txBody>
      </p:sp>
      <p:cxnSp>
        <p:nvCxnSpPr>
          <p:cNvPr id="2179" name="Google Shape;2179;p7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71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71"/>
          <p:cNvSpPr/>
          <p:nvPr/>
        </p:nvSpPr>
        <p:spPr>
          <a:xfrm>
            <a:off x="3781275" y="287700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71"/>
          <p:cNvSpPr txBox="1"/>
          <p:nvPr>
            <p:ph idx="1" type="subTitle"/>
          </p:nvPr>
        </p:nvSpPr>
        <p:spPr>
          <a:xfrm>
            <a:off x="3781350" y="3951275"/>
            <a:ext cx="1581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Countvec, SVD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3" name="Google Shape;2183;p71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71"/>
          <p:cNvSpPr txBox="1"/>
          <p:nvPr>
            <p:ph idx="3" type="subTitle"/>
          </p:nvPr>
        </p:nvSpPr>
        <p:spPr>
          <a:xfrm>
            <a:off x="1614200" y="410747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jieba, Countvec, TF-IDF, SGD 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71"/>
          <p:cNvSpPr txBox="1"/>
          <p:nvPr>
            <p:ph idx="4294967295" type="ctrTitle"/>
          </p:nvPr>
        </p:nvSpPr>
        <p:spPr>
          <a:xfrm>
            <a:off x="3781350" y="286557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Setting up recommendation system</a:t>
            </a:r>
            <a:endParaRPr sz="1300">
              <a:solidFill>
                <a:srgbClr val="0E2A4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  of prevalent attack methods 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186" name="Google Shape;2186;p71"/>
          <p:cNvSpPr txBox="1"/>
          <p:nvPr>
            <p:ph idx="4294967295" type="ctrTitle"/>
          </p:nvPr>
        </p:nvSpPr>
        <p:spPr>
          <a:xfrm>
            <a:off x="5948350" y="2716000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Recognizing attack technique in articles and labeling with MITRE ATT&amp;CK technique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187" name="Google Shape;2187;p71"/>
          <p:cNvSpPr txBox="1"/>
          <p:nvPr>
            <p:ph idx="4294967295" type="ctrTitle"/>
          </p:nvPr>
        </p:nvSpPr>
        <p:spPr>
          <a:xfrm>
            <a:off x="1614350" y="3250425"/>
            <a:ext cx="15813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E2A47"/>
                </a:solidFill>
              </a:rPr>
              <a:t>Classifying articles from  largest Chinese security website</a:t>
            </a:r>
            <a:endParaRPr sz="1300">
              <a:solidFill>
                <a:srgbClr val="0E2A47"/>
              </a:solidFill>
            </a:endParaRPr>
          </a:p>
        </p:txBody>
      </p:sp>
      <p:sp>
        <p:nvSpPr>
          <p:cNvPr id="2188" name="Google Shape;2188;p71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71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71"/>
          <p:cNvSpPr/>
          <p:nvPr/>
        </p:nvSpPr>
        <p:spPr>
          <a:xfrm>
            <a:off x="6272525" y="14276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1" name="Google Shape;2191;p71"/>
          <p:cNvGrpSpPr/>
          <p:nvPr/>
        </p:nvGrpSpPr>
        <p:grpSpPr>
          <a:xfrm>
            <a:off x="2153473" y="2400167"/>
            <a:ext cx="502758" cy="343174"/>
            <a:chOff x="2085450" y="842250"/>
            <a:chExt cx="483700" cy="481850"/>
          </a:xfrm>
        </p:grpSpPr>
        <p:sp>
          <p:nvSpPr>
            <p:cNvPr id="2192" name="Google Shape;2192;p71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3" name="Google Shape;2193;p71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4" name="Google Shape;2194;p71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95" name="Google Shape;2195;p71"/>
          <p:cNvGrpSpPr/>
          <p:nvPr/>
        </p:nvGrpSpPr>
        <p:grpSpPr>
          <a:xfrm>
            <a:off x="6509369" y="1706300"/>
            <a:ext cx="477111" cy="422245"/>
            <a:chOff x="5049725" y="1435050"/>
            <a:chExt cx="486550" cy="481850"/>
          </a:xfrm>
        </p:grpSpPr>
        <p:sp>
          <p:nvSpPr>
            <p:cNvPr id="2196" name="Google Shape;2196;p7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7" name="Google Shape;2197;p7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8" name="Google Shape;2198;p7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9" name="Google Shape;2199;p7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00" name="Google Shape;2200;p71"/>
          <p:cNvGrpSpPr/>
          <p:nvPr/>
        </p:nvGrpSpPr>
        <p:grpSpPr>
          <a:xfrm>
            <a:off x="4348579" y="2019873"/>
            <a:ext cx="446845" cy="389817"/>
            <a:chOff x="5049725" y="2635825"/>
            <a:chExt cx="481825" cy="451700"/>
          </a:xfrm>
        </p:grpSpPr>
        <p:sp>
          <p:nvSpPr>
            <p:cNvPr id="2201" name="Google Shape;2201;p71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2" name="Google Shape;2202;p71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3" name="Google Shape;2203;p71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04" name="Google Shape;2204;p71"/>
          <p:cNvSpPr txBox="1"/>
          <p:nvPr/>
        </p:nvSpPr>
        <p:spPr>
          <a:xfrm>
            <a:off x="5948350" y="4004375"/>
            <a:ext cx="1496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 Countvec, TF-IDF, SGD ,Naive Bayes,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b="1" sz="1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72"/>
          <p:cNvSpPr txBox="1"/>
          <p:nvPr>
            <p:ph type="ctrTitle"/>
          </p:nvPr>
        </p:nvSpPr>
        <p:spPr>
          <a:xfrm>
            <a:off x="3986575" y="1429225"/>
            <a:ext cx="3578100" cy="19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Q&amp;A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jacklyntsai2003@gmail.com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1" name="Google Shape;2211;p72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2212" name="Google Shape;2212;p72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2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2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2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2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2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2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2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2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2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2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2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2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3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Gradient Descent</a:t>
            </a:r>
            <a:endParaRPr/>
          </a:p>
        </p:txBody>
      </p:sp>
      <p:cxnSp>
        <p:nvCxnSpPr>
          <p:cNvPr id="2358" name="Google Shape;2358;p7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9" name="Google Shape;23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47" y="1403550"/>
            <a:ext cx="6394907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73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361" name="Google Shape;2361;p73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74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Gradient Descent</a:t>
            </a:r>
            <a:endParaRPr/>
          </a:p>
        </p:txBody>
      </p:sp>
      <p:cxnSp>
        <p:nvCxnSpPr>
          <p:cNvPr id="2368" name="Google Shape;2368;p7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9" name="Google Shape;23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78" y="1403550"/>
            <a:ext cx="6383044" cy="3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74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371" name="Google Shape;2371;p74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75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Gradient Descent</a:t>
            </a:r>
            <a:endParaRPr/>
          </a:p>
        </p:txBody>
      </p:sp>
      <p:cxnSp>
        <p:nvCxnSpPr>
          <p:cNvPr id="2378" name="Google Shape;2378;p7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9" name="Google Shape;23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34" y="1403550"/>
            <a:ext cx="6354331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75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381" name="Google Shape;2381;p75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76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Gradient Descent</a:t>
            </a:r>
            <a:endParaRPr/>
          </a:p>
        </p:txBody>
      </p:sp>
      <p:cxnSp>
        <p:nvCxnSpPr>
          <p:cNvPr id="2388" name="Google Shape;2388;p7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9" name="Google Shape;238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67" y="1403550"/>
            <a:ext cx="6377866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76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391" name="Google Shape;2391;p76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ctrTitle"/>
          </p:nvPr>
        </p:nvSpPr>
        <p:spPr>
          <a:xfrm>
            <a:off x="311700" y="276950"/>
            <a:ext cx="85206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FREEBUF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INTERNET SECURITY PLATFORM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6143988" y="47165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https://www.freebuf.com/#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60" name="Google Shape;260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3"/>
          <p:cNvPicPr preferRelativeResize="0"/>
          <p:nvPr/>
        </p:nvPicPr>
        <p:blipFill rotWithShape="1">
          <a:blip r:embed="rId4">
            <a:alphaModFix/>
          </a:blip>
          <a:srcRect b="14996" l="0" r="46320" t="17966"/>
          <a:stretch/>
        </p:blipFill>
        <p:spPr>
          <a:xfrm>
            <a:off x="311688" y="1636950"/>
            <a:ext cx="4211674" cy="27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451071" y="2329284"/>
            <a:ext cx="2982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1615809" y="2728499"/>
            <a:ext cx="4116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5010325" y="1347275"/>
            <a:ext cx="3711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</a:t>
            </a: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prestigious</a:t>
            </a: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cybersecurity website in Asia region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Rich and up-to-date </a:t>
            </a: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Chinese </a:t>
            </a: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articles and information 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Vulnerabilities vs.  Enterprise Security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77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Gradient Descent</a:t>
            </a:r>
            <a:endParaRPr/>
          </a:p>
        </p:txBody>
      </p:sp>
      <p:cxnSp>
        <p:nvCxnSpPr>
          <p:cNvPr id="2398" name="Google Shape;2398;p7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9" name="Google Shape;23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46" y="1403550"/>
            <a:ext cx="6372708" cy="3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77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401" name="Google Shape;2401;p77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77"/>
          <p:cNvSpPr/>
          <p:nvPr/>
        </p:nvSpPr>
        <p:spPr>
          <a:xfrm>
            <a:off x="1465975" y="3179400"/>
            <a:ext cx="801300" cy="20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/>
              <a:t>d</a:t>
            </a:r>
            <a:r>
              <a:rPr i="1" lang="es" sz="1300"/>
              <a:t> slope</a:t>
            </a:r>
            <a:endParaRPr i="1" sz="1300"/>
          </a:p>
        </p:txBody>
      </p:sp>
      <p:sp>
        <p:nvSpPr>
          <p:cNvPr id="2403" name="Google Shape;2403;p77"/>
          <p:cNvSpPr/>
          <p:nvPr/>
        </p:nvSpPr>
        <p:spPr>
          <a:xfrm>
            <a:off x="2916625" y="2232675"/>
            <a:ext cx="1335300" cy="31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1,000,000 terms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77"/>
          <p:cNvSpPr/>
          <p:nvPr/>
        </p:nvSpPr>
        <p:spPr>
          <a:xfrm>
            <a:off x="2916625" y="3586550"/>
            <a:ext cx="1335300" cy="31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1,000,000 terms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78"/>
          <p:cNvSpPr txBox="1"/>
          <p:nvPr>
            <p:ph idx="6" type="ctrTitle"/>
          </p:nvPr>
        </p:nvSpPr>
        <p:spPr>
          <a:xfrm>
            <a:off x="311700" y="158250"/>
            <a:ext cx="852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SGDClassifier()</a:t>
            </a:r>
            <a:endParaRPr/>
          </a:p>
        </p:txBody>
      </p:sp>
      <p:cxnSp>
        <p:nvCxnSpPr>
          <p:cNvPr id="2411" name="Google Shape;2411;p7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2" name="Google Shape;24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15" y="1434850"/>
            <a:ext cx="6381570" cy="35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p78"/>
          <p:cNvSpPr txBox="1"/>
          <p:nvPr/>
        </p:nvSpPr>
        <p:spPr>
          <a:xfrm>
            <a:off x="4460725" y="0"/>
            <a:ext cx="468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https://www.youtube.com/watch?v=vMh0zPT0tLI&amp;t=298s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2414" name="Google Shape;2414;p78"/>
          <p:cNvSpPr/>
          <p:nvPr/>
        </p:nvSpPr>
        <p:spPr>
          <a:xfrm>
            <a:off x="7168950" y="4338775"/>
            <a:ext cx="529200" cy="5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1ST GOAL: 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determining article belongs to vulnerabilities or enterprise security</a:t>
            </a:r>
            <a:endParaRPr sz="2000"/>
          </a:p>
        </p:txBody>
      </p:sp>
      <p:sp>
        <p:nvSpPr>
          <p:cNvPr id="271" name="Google Shape;271;p24"/>
          <p:cNvSpPr/>
          <p:nvPr/>
        </p:nvSpPr>
        <p:spPr>
          <a:xfrm>
            <a:off x="2321675" y="2760661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2736253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2992659" y="2782307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2987662" y="2193349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3015980" y="2221651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052598" y="2237028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FF9900"/>
          </a:solidFill>
          <a:ln cap="rnd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5060600" y="2117149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809191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5065597" y="2782307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5126366" y="2182069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5089732" y="2145451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4024139" y="4052698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772714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4027460" y="3459963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4089075" y="3365050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flat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4053271" y="4081846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6097062" y="4052698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5845652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6101228" y="3459963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6162843" y="3276809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6126209" y="4081000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 txBox="1"/>
          <p:nvPr>
            <p:ph idx="4294967295" type="ctrTitle"/>
          </p:nvPr>
        </p:nvSpPr>
        <p:spPr>
          <a:xfrm>
            <a:off x="2186934" y="1785797"/>
            <a:ext cx="1709400" cy="40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</a:t>
            </a:r>
            <a:endParaRPr sz="1400"/>
          </a:p>
        </p:txBody>
      </p:sp>
      <p:sp>
        <p:nvSpPr>
          <p:cNvPr id="301" name="Google Shape;301;p24"/>
          <p:cNvSpPr txBox="1"/>
          <p:nvPr>
            <p:ph idx="4294967295" type="ctrTitle"/>
          </p:nvPr>
        </p:nvSpPr>
        <p:spPr>
          <a:xfrm>
            <a:off x="2977859" y="4294725"/>
            <a:ext cx="22191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PROCESSING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02" name="Google Shape;302;p24"/>
          <p:cNvSpPr txBox="1"/>
          <p:nvPr>
            <p:ph idx="4294967295" type="ctrTitle"/>
          </p:nvPr>
        </p:nvSpPr>
        <p:spPr>
          <a:xfrm>
            <a:off x="1319509" y="2977800"/>
            <a:ext cx="8856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03" name="Google Shape;303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4" name="Google Shape;304;p24"/>
          <p:cNvGrpSpPr/>
          <p:nvPr/>
        </p:nvGrpSpPr>
        <p:grpSpPr>
          <a:xfrm>
            <a:off x="2890473" y="2997994"/>
            <a:ext cx="302282" cy="308203"/>
            <a:chOff x="946175" y="3253275"/>
            <a:chExt cx="298550" cy="296150"/>
          </a:xfrm>
        </p:grpSpPr>
        <p:sp>
          <p:nvSpPr>
            <p:cNvPr id="305" name="Google Shape;305;p24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4"/>
          <p:cNvGrpSpPr/>
          <p:nvPr/>
        </p:nvGrpSpPr>
        <p:grpSpPr>
          <a:xfrm>
            <a:off x="4959635" y="3022291"/>
            <a:ext cx="331821" cy="252570"/>
            <a:chOff x="-47523400" y="3973950"/>
            <a:chExt cx="300100" cy="228425"/>
          </a:xfrm>
        </p:grpSpPr>
        <p:sp>
          <p:nvSpPr>
            <p:cNvPr id="311" name="Google Shape;311;p24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4"/>
          <p:cNvGrpSpPr/>
          <p:nvPr/>
        </p:nvGrpSpPr>
        <p:grpSpPr>
          <a:xfrm>
            <a:off x="3933559" y="3001131"/>
            <a:ext cx="311041" cy="324123"/>
            <a:chOff x="-41111350" y="3239100"/>
            <a:chExt cx="318200" cy="317425"/>
          </a:xfrm>
        </p:grpSpPr>
        <p:sp>
          <p:nvSpPr>
            <p:cNvPr id="317" name="Google Shape;317;p24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/>
        </p:nvSpPr>
        <p:spPr>
          <a:xfrm>
            <a:off x="3933559" y="1727255"/>
            <a:ext cx="2463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PIPELINE</a:t>
            </a:r>
            <a:endParaRPr/>
          </a:p>
        </p:txBody>
      </p:sp>
      <p:sp>
        <p:nvSpPr>
          <p:cNvPr id="322" name="Google Shape;322;p24"/>
          <p:cNvSpPr txBox="1"/>
          <p:nvPr/>
        </p:nvSpPr>
        <p:spPr>
          <a:xfrm>
            <a:off x="5161022" y="4215750"/>
            <a:ext cx="2007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p24"/>
          <p:cNvGrpSpPr/>
          <p:nvPr/>
        </p:nvGrpSpPr>
        <p:grpSpPr>
          <a:xfrm>
            <a:off x="6013485" y="3017978"/>
            <a:ext cx="302972" cy="290444"/>
            <a:chOff x="1492675" y="4992125"/>
            <a:chExt cx="481825" cy="481825"/>
          </a:xfrm>
        </p:grpSpPr>
        <p:sp>
          <p:nvSpPr>
            <p:cNvPr id="324" name="Google Shape;324;p2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6" name="Google Shape;326;p24"/>
          <p:cNvSpPr txBox="1"/>
          <p:nvPr/>
        </p:nvSpPr>
        <p:spPr>
          <a:xfrm>
            <a:off x="6767591" y="2757725"/>
            <a:ext cx="1056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 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Visualization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7" name="Google Shape;32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idx="4" type="ctrTitle"/>
          </p:nvPr>
        </p:nvSpPr>
        <p:spPr>
          <a:xfrm>
            <a:off x="7725" y="644550"/>
            <a:ext cx="8864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Crawling Article Contents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>
            <a:off x="0" y="1197575"/>
            <a:ext cx="8178300" cy="4410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5"/>
          <p:cNvSpPr/>
          <p:nvPr/>
        </p:nvSpPr>
        <p:spPr>
          <a:xfrm>
            <a:off x="4346435" y="4146005"/>
            <a:ext cx="214487" cy="192778"/>
          </a:xfrm>
          <a:custGeom>
            <a:rect b="b" l="l" r="r" t="t"/>
            <a:pathLst>
              <a:path extrusionOk="0" h="9724" w="10819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4402857" y="4191782"/>
            <a:ext cx="101643" cy="101226"/>
          </a:xfrm>
          <a:custGeom>
            <a:rect b="b" l="l" r="r" t="t"/>
            <a:pathLst>
              <a:path extrusionOk="0" fill="none" h="5106" w="5127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cap="rnd" cmpd="sng" w="193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4453451" y="4174355"/>
            <a:ext cx="20" cy="68039"/>
          </a:xfrm>
          <a:custGeom>
            <a:rect b="b" l="l" r="r" t="t"/>
            <a:pathLst>
              <a:path extrusionOk="0" h="3432" w="1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4453451" y="4174355"/>
            <a:ext cx="20" cy="68039"/>
          </a:xfrm>
          <a:custGeom>
            <a:rect b="b" l="l" r="r" t="t"/>
            <a:pathLst>
              <a:path extrusionOk="0" fill="none" h="3432" w="1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cap="rnd" cmpd="sng" w="19875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3124390" y="2917872"/>
            <a:ext cx="1329484" cy="1205875"/>
          </a:xfrm>
          <a:custGeom>
            <a:rect b="b" l="l" r="r" t="t"/>
            <a:pathLst>
              <a:path extrusionOk="0" fill="none" h="60826" w="67061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2931510" y="2335050"/>
            <a:ext cx="1900682" cy="1451448"/>
          </a:xfrm>
          <a:custGeom>
            <a:rect b="b" l="l" r="r" t="t"/>
            <a:pathLst>
              <a:path extrusionOk="0" fill="none" h="73213" w="95873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3797852" y="2496843"/>
            <a:ext cx="1932620" cy="998050"/>
          </a:xfrm>
          <a:custGeom>
            <a:rect b="b" l="l" r="r" t="t"/>
            <a:pathLst>
              <a:path extrusionOk="0" fill="none" h="50343" w="97484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>
            <a:off x="2689247" y="1962553"/>
            <a:ext cx="829637" cy="598596"/>
          </a:xfrm>
          <a:custGeom>
            <a:rect b="b" l="l" r="r" t="t"/>
            <a:pathLst>
              <a:path extrusionOk="0" fill="none" h="30194" w="41848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4453867" y="3595260"/>
            <a:ext cx="1633144" cy="321502"/>
          </a:xfrm>
          <a:custGeom>
            <a:rect b="b" l="l" r="r" t="t"/>
            <a:pathLst>
              <a:path extrusionOk="0" fill="none" h="16217" w="82378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3631915" y="3774044"/>
            <a:ext cx="24920" cy="24920"/>
          </a:xfrm>
          <a:custGeom>
            <a:rect b="b" l="l" r="r" t="t"/>
            <a:pathLst>
              <a:path extrusionOk="0" h="1257" w="1257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412611" y="3774044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4441236" y="3917546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4412611" y="3482435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4791332" y="3482435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3813811" y="3207003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3111523" y="2905421"/>
            <a:ext cx="25336" cy="24920"/>
          </a:xfrm>
          <a:custGeom>
            <a:rect b="b" l="l" r="r" t="t"/>
            <a:pathLst>
              <a:path extrusionOk="0" h="1257" w="1278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3506441" y="1950519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2676816" y="2310169"/>
            <a:ext cx="24900" cy="24900"/>
          </a:xfrm>
          <a:custGeom>
            <a:rect b="b" l="l" r="r" t="t"/>
            <a:pathLst>
              <a:path extrusionOk="0" h="1256" w="1256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4819741" y="2322619"/>
            <a:ext cx="24900" cy="24900"/>
          </a:xfrm>
          <a:custGeom>
            <a:rect b="b" l="l" r="r" t="t"/>
            <a:pathLst>
              <a:path extrusionOk="0" h="1256" w="1256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5718021" y="2486475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074147" y="3592780"/>
            <a:ext cx="24900" cy="24900"/>
          </a:xfrm>
          <a:custGeom>
            <a:rect b="b" l="l" r="r" t="t"/>
            <a:pathLst>
              <a:path extrusionOk="0" h="1256" w="1256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5523060" y="3902650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5533230" y="2186975"/>
            <a:ext cx="225252" cy="224835"/>
          </a:xfrm>
          <a:custGeom>
            <a:rect b="b" l="l" r="r" t="t"/>
            <a:pathLst>
              <a:path extrusionOk="0" h="11341" w="11362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5533627" y="1961304"/>
            <a:ext cx="225271" cy="225271"/>
          </a:xfrm>
          <a:custGeom>
            <a:rect b="b" l="l" r="r" t="t"/>
            <a:pathLst>
              <a:path extrusionOk="0" h="11363" w="11363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5758880" y="1961721"/>
            <a:ext cx="225668" cy="225688"/>
          </a:xfrm>
          <a:custGeom>
            <a:rect b="b" l="l" r="r" t="t"/>
            <a:pathLst>
              <a:path extrusionOk="0" h="11384" w="11383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758880" y="2187391"/>
            <a:ext cx="224855" cy="225252"/>
          </a:xfrm>
          <a:custGeom>
            <a:rect b="b" l="l" r="r" t="t"/>
            <a:pathLst>
              <a:path extrusionOk="0" h="11362" w="11342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3533820" y="1402550"/>
            <a:ext cx="560017" cy="155587"/>
          </a:xfrm>
          <a:custGeom>
            <a:rect b="b" l="l" r="r" t="t"/>
            <a:pathLst>
              <a:path extrusionOk="0" fill="none" h="7848" w="28248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4065023" y="1536897"/>
            <a:ext cx="53072" cy="53151"/>
          </a:xfrm>
          <a:custGeom>
            <a:rect b="b" l="l" r="r" t="t"/>
            <a:pathLst>
              <a:path extrusionOk="0" h="2681" w="2677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188093" y="1744357"/>
            <a:ext cx="560017" cy="155587"/>
          </a:xfrm>
          <a:custGeom>
            <a:rect b="b" l="l" r="r" t="t"/>
            <a:pathLst>
              <a:path extrusionOk="0" fill="none" h="7848" w="28248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5168701" y="1888170"/>
            <a:ext cx="53428" cy="53250"/>
          </a:xfrm>
          <a:custGeom>
            <a:rect b="b" l="l" r="r" t="t"/>
            <a:pathLst>
              <a:path extrusionOk="0" h="2686" w="2695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3388620" y="1625723"/>
            <a:ext cx="260520" cy="260520"/>
          </a:xfrm>
          <a:custGeom>
            <a:rect b="b" l="l" r="r" t="t"/>
            <a:pathLst>
              <a:path extrusionOk="0" h="13141" w="13141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3397343" y="1648125"/>
            <a:ext cx="243094" cy="215775"/>
          </a:xfrm>
          <a:custGeom>
            <a:rect b="b" l="l" r="r" t="t"/>
            <a:pathLst>
              <a:path extrusionOk="0" h="10884" w="12262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3518871" y="1670111"/>
            <a:ext cx="46490" cy="113260"/>
          </a:xfrm>
          <a:custGeom>
            <a:rect b="b" l="l" r="r" t="t"/>
            <a:pathLst>
              <a:path extrusionOk="0" fill="none" h="5713" w="2345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rgbClr val="48FFD5"/>
          </a:solidFill>
          <a:ln cap="rnd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503232" y="1735237"/>
            <a:ext cx="233975" cy="174242"/>
          </a:xfrm>
          <a:custGeom>
            <a:rect b="b" l="l" r="r" t="t"/>
            <a:pathLst>
              <a:path extrusionOk="0" h="8789" w="11802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4090908" y="3286641"/>
            <a:ext cx="233558" cy="174242"/>
          </a:xfrm>
          <a:custGeom>
            <a:rect b="b" l="l" r="r" t="t"/>
            <a:pathLst>
              <a:path extrusionOk="0" h="8789" w="11781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3659095" y="2851081"/>
            <a:ext cx="334349" cy="290397"/>
          </a:xfrm>
          <a:custGeom>
            <a:rect b="b" l="l" r="r" t="t"/>
            <a:pathLst>
              <a:path extrusionOk="0" h="14648" w="16865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5968770" y="3373753"/>
            <a:ext cx="229415" cy="151840"/>
          </a:xfrm>
          <a:custGeom>
            <a:rect b="b" l="l" r="r" t="t"/>
            <a:pathLst>
              <a:path extrusionOk="0" h="7659" w="11572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5968770" y="3373753"/>
            <a:ext cx="229831" cy="122816"/>
          </a:xfrm>
          <a:custGeom>
            <a:rect b="b" l="l" r="r" t="t"/>
            <a:pathLst>
              <a:path extrusionOk="0" h="6195" w="11593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2564388" y="2131385"/>
            <a:ext cx="274219" cy="111179"/>
          </a:xfrm>
          <a:custGeom>
            <a:rect b="b" l="l" r="r" t="t"/>
            <a:pathLst>
              <a:path extrusionOk="0" h="5608" w="13832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2564388" y="2106504"/>
            <a:ext cx="191668" cy="136059"/>
          </a:xfrm>
          <a:custGeom>
            <a:rect b="b" l="l" r="r" t="t"/>
            <a:pathLst>
              <a:path extrusionOk="0" h="6863" w="9668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5990143" y="2710870"/>
            <a:ext cx="192897" cy="218313"/>
          </a:xfrm>
          <a:custGeom>
            <a:rect b="b" l="l" r="r" t="t"/>
            <a:pathLst>
              <a:path extrusionOk="0" h="11012" w="973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4602378" y="2749456"/>
            <a:ext cx="101643" cy="101643"/>
          </a:xfrm>
          <a:custGeom>
            <a:rect b="b" l="l" r="r" t="t"/>
            <a:pathLst>
              <a:path extrusionOk="0" h="5127" w="5127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4581224" y="2861865"/>
            <a:ext cx="143533" cy="143969"/>
          </a:xfrm>
          <a:custGeom>
            <a:rect b="b" l="l" r="r" t="t"/>
            <a:pathLst>
              <a:path extrusionOk="0" h="7262" w="724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4527716" y="2249186"/>
            <a:ext cx="8307" cy="12470"/>
          </a:xfrm>
          <a:custGeom>
            <a:rect b="b" l="l" r="r" t="t"/>
            <a:pathLst>
              <a:path extrusionOk="0" h="629" w="419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529778" y="2228866"/>
            <a:ext cx="7910" cy="12054"/>
          </a:xfrm>
          <a:custGeom>
            <a:rect b="b" l="l" r="r" t="t"/>
            <a:pathLst>
              <a:path extrusionOk="0" h="608" w="399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4531443" y="2208545"/>
            <a:ext cx="7494" cy="11637"/>
          </a:xfrm>
          <a:custGeom>
            <a:rect b="b" l="l" r="r" t="t"/>
            <a:pathLst>
              <a:path extrusionOk="0" h="587" w="378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4515266" y="2310010"/>
            <a:ext cx="9972" cy="12629"/>
          </a:xfrm>
          <a:custGeom>
            <a:rect b="b" l="l" r="r" t="t"/>
            <a:pathLst>
              <a:path extrusionOk="0" h="637" w="503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4520658" y="2289432"/>
            <a:ext cx="9139" cy="13283"/>
          </a:xfrm>
          <a:custGeom>
            <a:rect b="b" l="l" r="r" t="t"/>
            <a:pathLst>
              <a:path extrusionOk="0" h="670" w="461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4524802" y="2269527"/>
            <a:ext cx="8743" cy="12450"/>
          </a:xfrm>
          <a:custGeom>
            <a:rect b="b" l="l" r="r" t="t"/>
            <a:pathLst>
              <a:path extrusionOk="0" h="628" w="441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4494529" y="2367821"/>
            <a:ext cx="11221" cy="12886"/>
          </a:xfrm>
          <a:custGeom>
            <a:rect b="b" l="l" r="r" t="t"/>
            <a:pathLst>
              <a:path extrusionOk="0" h="650" w="566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4502399" y="2348749"/>
            <a:ext cx="10388" cy="12886"/>
          </a:xfrm>
          <a:custGeom>
            <a:rect b="b" l="l" r="r" t="t"/>
            <a:pathLst>
              <a:path extrusionOk="0" h="650" w="524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4509041" y="2328428"/>
            <a:ext cx="10388" cy="13699"/>
          </a:xfrm>
          <a:custGeom>
            <a:rect b="b" l="l" r="r" t="t"/>
            <a:pathLst>
              <a:path extrusionOk="0" h="691" w="524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4465485" y="2422162"/>
            <a:ext cx="12054" cy="13719"/>
          </a:xfrm>
          <a:custGeom>
            <a:rect b="b" l="l" r="r" t="t"/>
            <a:pathLst>
              <a:path extrusionOk="0" h="692" w="608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476686" y="2405112"/>
            <a:ext cx="11637" cy="13759"/>
          </a:xfrm>
          <a:custGeom>
            <a:rect b="b" l="l" r="r" t="t"/>
            <a:pathLst>
              <a:path extrusionOk="0" h="694" w="587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485806" y="2386496"/>
            <a:ext cx="11637" cy="13699"/>
          </a:xfrm>
          <a:custGeom>
            <a:rect b="b" l="l" r="r" t="t"/>
            <a:pathLst>
              <a:path extrusionOk="0" h="691" w="587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4429819" y="2473192"/>
            <a:ext cx="12450" cy="12886"/>
          </a:xfrm>
          <a:custGeom>
            <a:rect b="b" l="l" r="r" t="t"/>
            <a:pathLst>
              <a:path extrusionOk="0" h="650" w="628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42250" y="2456598"/>
            <a:ext cx="12886" cy="13303"/>
          </a:xfrm>
          <a:custGeom>
            <a:rect b="b" l="l" r="r" t="t"/>
            <a:pathLst>
              <a:path extrusionOk="0" h="671" w="65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454700" y="2440381"/>
            <a:ext cx="12054" cy="12926"/>
          </a:xfrm>
          <a:custGeom>
            <a:rect b="b" l="l" r="r" t="t"/>
            <a:pathLst>
              <a:path extrusionOk="0" h="652" w="608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386680" y="2517580"/>
            <a:ext cx="13283" cy="13283"/>
          </a:xfrm>
          <a:custGeom>
            <a:rect b="b" l="l" r="r" t="t"/>
            <a:pathLst>
              <a:path extrusionOk="0" h="670" w="67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402024" y="2504258"/>
            <a:ext cx="12866" cy="12926"/>
          </a:xfrm>
          <a:custGeom>
            <a:rect b="b" l="l" r="r" t="t"/>
            <a:pathLst>
              <a:path extrusionOk="0" h="652" w="649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5"/>
          <p:cNvSpPr/>
          <p:nvPr/>
        </p:nvSpPr>
        <p:spPr>
          <a:xfrm>
            <a:off x="4415704" y="2488537"/>
            <a:ext cx="13303" cy="13303"/>
          </a:xfrm>
          <a:custGeom>
            <a:rect b="b" l="l" r="r" t="t"/>
            <a:pathLst>
              <a:path extrusionOk="0" h="671" w="671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"/>
          <p:cNvSpPr/>
          <p:nvPr/>
        </p:nvSpPr>
        <p:spPr>
          <a:xfrm>
            <a:off x="4338148" y="2556577"/>
            <a:ext cx="12866" cy="12034"/>
          </a:xfrm>
          <a:custGeom>
            <a:rect b="b" l="l" r="r" t="t"/>
            <a:pathLst>
              <a:path extrusionOk="0" h="607" w="649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"/>
          <p:cNvSpPr/>
          <p:nvPr/>
        </p:nvSpPr>
        <p:spPr>
          <a:xfrm>
            <a:off x="4354741" y="2543710"/>
            <a:ext cx="13283" cy="12886"/>
          </a:xfrm>
          <a:custGeom>
            <a:rect b="b" l="l" r="r" t="t"/>
            <a:pathLst>
              <a:path extrusionOk="0" h="650" w="67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/>
          <p:nvPr/>
        </p:nvSpPr>
        <p:spPr>
          <a:xfrm>
            <a:off x="4370919" y="2531676"/>
            <a:ext cx="12866" cy="12470"/>
          </a:xfrm>
          <a:custGeom>
            <a:rect b="b" l="l" r="r" t="t"/>
            <a:pathLst>
              <a:path extrusionOk="0" h="629" w="649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/>
          <p:nvPr/>
        </p:nvSpPr>
        <p:spPr>
          <a:xfrm>
            <a:off x="4284620" y="2587682"/>
            <a:ext cx="13719" cy="11637"/>
          </a:xfrm>
          <a:custGeom>
            <a:rect b="b" l="l" r="r" t="t"/>
            <a:pathLst>
              <a:path extrusionOk="0" h="587" w="692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/>
          <p:nvPr/>
        </p:nvSpPr>
        <p:spPr>
          <a:xfrm>
            <a:off x="4302879" y="2577730"/>
            <a:ext cx="13303" cy="12054"/>
          </a:xfrm>
          <a:custGeom>
            <a:rect b="b" l="l" r="r" t="t"/>
            <a:pathLst>
              <a:path extrusionOk="0" h="608" w="671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/>
          <p:nvPr/>
        </p:nvSpPr>
        <p:spPr>
          <a:xfrm>
            <a:off x="4321138" y="2567362"/>
            <a:ext cx="13283" cy="12034"/>
          </a:xfrm>
          <a:custGeom>
            <a:rect b="b" l="l" r="r" t="t"/>
            <a:pathLst>
              <a:path extrusionOk="0" h="607" w="67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4227801" y="2610918"/>
            <a:ext cx="13283" cy="10388"/>
          </a:xfrm>
          <a:custGeom>
            <a:rect b="b" l="l" r="r" t="t"/>
            <a:pathLst>
              <a:path extrusionOk="0" h="524" w="67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4246872" y="2604613"/>
            <a:ext cx="12886" cy="10468"/>
          </a:xfrm>
          <a:custGeom>
            <a:rect b="b" l="l" r="r" t="t"/>
            <a:pathLst>
              <a:path extrusionOk="0" h="528" w="65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"/>
          <p:cNvSpPr/>
          <p:nvPr/>
        </p:nvSpPr>
        <p:spPr>
          <a:xfrm>
            <a:off x="4265964" y="2596386"/>
            <a:ext cx="12886" cy="11221"/>
          </a:xfrm>
          <a:custGeom>
            <a:rect b="b" l="l" r="r" t="t"/>
            <a:pathLst>
              <a:path extrusionOk="0" h="566" w="65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"/>
          <p:cNvSpPr/>
          <p:nvPr/>
        </p:nvSpPr>
        <p:spPr>
          <a:xfrm>
            <a:off x="4167651" y="2626679"/>
            <a:ext cx="12470" cy="8723"/>
          </a:xfrm>
          <a:custGeom>
            <a:rect b="b" l="l" r="r" t="t"/>
            <a:pathLst>
              <a:path extrusionOk="0" h="440" w="629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"/>
          <p:cNvSpPr/>
          <p:nvPr/>
        </p:nvSpPr>
        <p:spPr>
          <a:xfrm>
            <a:off x="4187555" y="2621703"/>
            <a:ext cx="13303" cy="9556"/>
          </a:xfrm>
          <a:custGeom>
            <a:rect b="b" l="l" r="r" t="t"/>
            <a:pathLst>
              <a:path extrusionOk="0" h="482" w="671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"/>
          <p:cNvSpPr/>
          <p:nvPr/>
        </p:nvSpPr>
        <p:spPr>
          <a:xfrm>
            <a:off x="4207896" y="2617143"/>
            <a:ext cx="12450" cy="9972"/>
          </a:xfrm>
          <a:custGeom>
            <a:rect b="b" l="l" r="r" t="t"/>
            <a:pathLst>
              <a:path extrusionOk="0" h="503" w="628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4106252" y="2633320"/>
            <a:ext cx="12054" cy="6641"/>
          </a:xfrm>
          <a:custGeom>
            <a:rect b="b" l="l" r="r" t="t"/>
            <a:pathLst>
              <a:path extrusionOk="0" h="335" w="608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/>
          <p:nvPr/>
        </p:nvSpPr>
        <p:spPr>
          <a:xfrm>
            <a:off x="4126989" y="2631655"/>
            <a:ext cx="12054" cy="7890"/>
          </a:xfrm>
          <a:custGeom>
            <a:rect b="b" l="l" r="r" t="t"/>
            <a:pathLst>
              <a:path extrusionOk="0" h="398" w="608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/>
          <p:nvPr/>
        </p:nvSpPr>
        <p:spPr>
          <a:xfrm>
            <a:off x="4147330" y="2629573"/>
            <a:ext cx="12450" cy="8326"/>
          </a:xfrm>
          <a:custGeom>
            <a:rect b="b" l="l" r="r" t="t"/>
            <a:pathLst>
              <a:path extrusionOk="0" h="420" w="628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4044457" y="2629573"/>
            <a:ext cx="12034" cy="8326"/>
          </a:xfrm>
          <a:custGeom>
            <a:rect b="b" l="l" r="r" t="t"/>
            <a:pathLst>
              <a:path extrusionOk="0" h="420" w="607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"/>
          <p:cNvSpPr/>
          <p:nvPr/>
        </p:nvSpPr>
        <p:spPr>
          <a:xfrm>
            <a:off x="4064778" y="2631655"/>
            <a:ext cx="12470" cy="7890"/>
          </a:xfrm>
          <a:custGeom>
            <a:rect b="b" l="l" r="r" t="t"/>
            <a:pathLst>
              <a:path extrusionOk="0" h="398" w="629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5"/>
          <p:cNvSpPr/>
          <p:nvPr/>
        </p:nvSpPr>
        <p:spPr>
          <a:xfrm>
            <a:off x="4085515" y="2632904"/>
            <a:ext cx="12054" cy="7058"/>
          </a:xfrm>
          <a:custGeom>
            <a:rect b="b" l="l" r="r" t="t"/>
            <a:pathLst>
              <a:path extrusionOk="0" h="356" w="608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>
            <a:off x="3983059" y="2617143"/>
            <a:ext cx="12470" cy="9972"/>
          </a:xfrm>
          <a:custGeom>
            <a:rect b="b" l="l" r="r" t="t"/>
            <a:pathLst>
              <a:path extrusionOk="0" h="503" w="629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4003379" y="2622535"/>
            <a:ext cx="13303" cy="9139"/>
          </a:xfrm>
          <a:custGeom>
            <a:rect b="b" l="l" r="r" t="t"/>
            <a:pathLst>
              <a:path extrusionOk="0" h="461" w="671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/>
          <p:nvPr/>
        </p:nvSpPr>
        <p:spPr>
          <a:xfrm>
            <a:off x="4023720" y="2626679"/>
            <a:ext cx="12450" cy="8723"/>
          </a:xfrm>
          <a:custGeom>
            <a:rect b="b" l="l" r="r" t="t"/>
            <a:pathLst>
              <a:path extrusionOk="0" h="440" w="628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3924574" y="2595969"/>
            <a:ext cx="13283" cy="10805"/>
          </a:xfrm>
          <a:custGeom>
            <a:rect b="b" l="l" r="r" t="t"/>
            <a:pathLst>
              <a:path extrusionOk="0" h="545" w="67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>
            <a:off x="3944062" y="2604276"/>
            <a:ext cx="12886" cy="10388"/>
          </a:xfrm>
          <a:custGeom>
            <a:rect b="b" l="l" r="r" t="t"/>
            <a:pathLst>
              <a:path extrusionOk="0" h="524" w="65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3963570" y="2610918"/>
            <a:ext cx="13699" cy="10388"/>
          </a:xfrm>
          <a:custGeom>
            <a:rect b="b" l="l" r="r" t="t"/>
            <a:pathLst>
              <a:path extrusionOk="0" h="524" w="691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3869817" y="2567362"/>
            <a:ext cx="13283" cy="12034"/>
          </a:xfrm>
          <a:custGeom>
            <a:rect b="b" l="l" r="r" t="t"/>
            <a:pathLst>
              <a:path extrusionOk="0" h="607" w="67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3887660" y="2578563"/>
            <a:ext cx="13283" cy="11617"/>
          </a:xfrm>
          <a:custGeom>
            <a:rect b="b" l="l" r="r" t="t"/>
            <a:pathLst>
              <a:path extrusionOk="0" h="586" w="67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3905899" y="2587682"/>
            <a:ext cx="13719" cy="11637"/>
          </a:xfrm>
          <a:custGeom>
            <a:rect b="b" l="l" r="r" t="t"/>
            <a:pathLst>
              <a:path extrusionOk="0" h="587" w="692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819620" y="2531260"/>
            <a:ext cx="12886" cy="12470"/>
          </a:xfrm>
          <a:custGeom>
            <a:rect b="b" l="l" r="r" t="t"/>
            <a:pathLst>
              <a:path extrusionOk="0" h="629" w="65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"/>
          <p:cNvSpPr/>
          <p:nvPr/>
        </p:nvSpPr>
        <p:spPr>
          <a:xfrm>
            <a:off x="3835797" y="2544126"/>
            <a:ext cx="13303" cy="12886"/>
          </a:xfrm>
          <a:custGeom>
            <a:rect b="b" l="l" r="r" t="t"/>
            <a:pathLst>
              <a:path extrusionOk="0" h="650" w="671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"/>
          <p:cNvSpPr/>
          <p:nvPr/>
        </p:nvSpPr>
        <p:spPr>
          <a:xfrm>
            <a:off x="3851974" y="2556160"/>
            <a:ext cx="13303" cy="12054"/>
          </a:xfrm>
          <a:custGeom>
            <a:rect b="b" l="l" r="r" t="t"/>
            <a:pathLst>
              <a:path extrusionOk="0" h="608" w="671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3774815" y="2488537"/>
            <a:ext cx="13303" cy="13303"/>
          </a:xfrm>
          <a:custGeom>
            <a:rect b="b" l="l" r="r" t="t"/>
            <a:pathLst>
              <a:path extrusionOk="0" h="671" w="671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3788930" y="2503881"/>
            <a:ext cx="12866" cy="12886"/>
          </a:xfrm>
          <a:custGeom>
            <a:rect b="b" l="l" r="r" t="t"/>
            <a:pathLst>
              <a:path extrusionOk="0" h="650" w="649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3803859" y="2517580"/>
            <a:ext cx="13303" cy="13283"/>
          </a:xfrm>
          <a:custGeom>
            <a:rect b="b" l="l" r="r" t="t"/>
            <a:pathLst>
              <a:path extrusionOk="0" h="670" w="671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3737068" y="2440004"/>
            <a:ext cx="12173" cy="12886"/>
          </a:xfrm>
          <a:custGeom>
            <a:rect b="b" l="l" r="r" t="t"/>
            <a:pathLst>
              <a:path extrusionOk="0" h="650" w="614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3749101" y="2456598"/>
            <a:ext cx="12886" cy="13303"/>
          </a:xfrm>
          <a:custGeom>
            <a:rect b="b" l="l" r="r" t="t"/>
            <a:pathLst>
              <a:path extrusionOk="0" h="671" w="65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3761968" y="2472775"/>
            <a:ext cx="12450" cy="12886"/>
          </a:xfrm>
          <a:custGeom>
            <a:rect b="b" l="l" r="r" t="t"/>
            <a:pathLst>
              <a:path extrusionOk="0" h="650" w="628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3706378" y="2386496"/>
            <a:ext cx="11637" cy="13699"/>
          </a:xfrm>
          <a:custGeom>
            <a:rect b="b" l="l" r="r" t="t"/>
            <a:pathLst>
              <a:path extrusionOk="0" h="691" w="587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/>
          <p:nvPr/>
        </p:nvSpPr>
        <p:spPr>
          <a:xfrm>
            <a:off x="3715914" y="2404755"/>
            <a:ext cx="12054" cy="13283"/>
          </a:xfrm>
          <a:custGeom>
            <a:rect b="b" l="l" r="r" t="t"/>
            <a:pathLst>
              <a:path extrusionOk="0" h="670" w="608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/>
          <p:nvPr/>
        </p:nvSpPr>
        <p:spPr>
          <a:xfrm>
            <a:off x="3726283" y="2422994"/>
            <a:ext cx="12054" cy="13303"/>
          </a:xfrm>
          <a:custGeom>
            <a:rect b="b" l="l" r="r" t="t"/>
            <a:pathLst>
              <a:path extrusionOk="0" h="671" w="608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/>
          <p:nvPr/>
        </p:nvSpPr>
        <p:spPr>
          <a:xfrm>
            <a:off x="3684392" y="2329657"/>
            <a:ext cx="10388" cy="13303"/>
          </a:xfrm>
          <a:custGeom>
            <a:rect b="b" l="l" r="r" t="t"/>
            <a:pathLst>
              <a:path extrusionOk="0" h="671" w="524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5"/>
          <p:cNvSpPr/>
          <p:nvPr/>
        </p:nvSpPr>
        <p:spPr>
          <a:xfrm>
            <a:off x="3690617" y="2348749"/>
            <a:ext cx="10805" cy="12886"/>
          </a:xfrm>
          <a:custGeom>
            <a:rect b="b" l="l" r="r" t="t"/>
            <a:pathLst>
              <a:path extrusionOk="0" h="650" w="545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3698488" y="2367821"/>
            <a:ext cx="11221" cy="12886"/>
          </a:xfrm>
          <a:custGeom>
            <a:rect b="b" l="l" r="r" t="t"/>
            <a:pathLst>
              <a:path extrusionOk="0" h="650" w="566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3670296" y="2269527"/>
            <a:ext cx="9139" cy="12450"/>
          </a:xfrm>
          <a:custGeom>
            <a:rect b="b" l="l" r="r" t="t"/>
            <a:pathLst>
              <a:path extrusionOk="0" h="628" w="461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3674440" y="2289432"/>
            <a:ext cx="9139" cy="13283"/>
          </a:xfrm>
          <a:custGeom>
            <a:rect b="b" l="l" r="r" t="t"/>
            <a:pathLst>
              <a:path extrusionOk="0" h="670" w="461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3678583" y="2309753"/>
            <a:ext cx="9972" cy="12470"/>
          </a:xfrm>
          <a:custGeom>
            <a:rect b="b" l="l" r="r" t="t"/>
            <a:pathLst>
              <a:path extrusionOk="0" h="629" w="503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3665717" y="2208128"/>
            <a:ext cx="7078" cy="12054"/>
          </a:xfrm>
          <a:custGeom>
            <a:rect b="b" l="l" r="r" t="t"/>
            <a:pathLst>
              <a:path extrusionOk="0" h="608" w="357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3666133" y="2228866"/>
            <a:ext cx="7910" cy="12054"/>
          </a:xfrm>
          <a:custGeom>
            <a:rect b="b" l="l" r="r" t="t"/>
            <a:pathLst>
              <a:path extrusionOk="0" h="608" w="399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3667798" y="2249186"/>
            <a:ext cx="8326" cy="12054"/>
          </a:xfrm>
          <a:custGeom>
            <a:rect b="b" l="l" r="r" t="t"/>
            <a:pathLst>
              <a:path extrusionOk="0" h="608" w="42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3667798" y="1770070"/>
            <a:ext cx="867800" cy="433930"/>
          </a:xfrm>
          <a:custGeom>
            <a:rect b="b" l="l" r="r" t="t"/>
            <a:pathLst>
              <a:path extrusionOk="0" fill="none" h="21888" w="43773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"/>
          <p:cNvSpPr/>
          <p:nvPr/>
        </p:nvSpPr>
        <p:spPr>
          <a:xfrm>
            <a:off x="3647894" y="2192784"/>
            <a:ext cx="42743" cy="42326"/>
          </a:xfrm>
          <a:custGeom>
            <a:rect b="b" l="l" r="r" t="t"/>
            <a:pathLst>
              <a:path extrusionOk="0" h="2135" w="2156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5"/>
          <p:cNvSpPr/>
          <p:nvPr/>
        </p:nvSpPr>
        <p:spPr>
          <a:xfrm>
            <a:off x="4085099" y="2614645"/>
            <a:ext cx="42326" cy="42743"/>
          </a:xfrm>
          <a:custGeom>
            <a:rect b="b" l="l" r="r" t="t"/>
            <a:pathLst>
              <a:path extrusionOk="0" h="2156" w="2135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5"/>
          <p:cNvSpPr/>
          <p:nvPr/>
        </p:nvSpPr>
        <p:spPr>
          <a:xfrm>
            <a:off x="4512371" y="2192784"/>
            <a:ext cx="42326" cy="42326"/>
          </a:xfrm>
          <a:custGeom>
            <a:rect b="b" l="l" r="r" t="t"/>
            <a:pathLst>
              <a:path extrusionOk="0" h="2135" w="2135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"/>
          <p:cNvSpPr/>
          <p:nvPr/>
        </p:nvSpPr>
        <p:spPr>
          <a:xfrm>
            <a:off x="3741231" y="1848895"/>
            <a:ext cx="730075" cy="730492"/>
          </a:xfrm>
          <a:custGeom>
            <a:rect b="b" l="l" r="r" t="t"/>
            <a:pathLst>
              <a:path extrusionOk="0" fill="none" h="36847" w="36826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cap="flat" cmpd="sng" w="2857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5"/>
          <p:cNvSpPr/>
          <p:nvPr/>
        </p:nvSpPr>
        <p:spPr>
          <a:xfrm>
            <a:off x="4693638" y="2067648"/>
            <a:ext cx="273367" cy="271047"/>
          </a:xfrm>
          <a:custGeom>
            <a:rect b="b" l="l" r="r" t="t"/>
            <a:pathLst>
              <a:path extrusionOk="0" h="13672" w="13789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4706901" y="2079801"/>
            <a:ext cx="155170" cy="140123"/>
          </a:xfrm>
          <a:custGeom>
            <a:rect b="b" l="l" r="r" t="t"/>
            <a:pathLst>
              <a:path extrusionOk="0" h="7068" w="7827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5"/>
          <p:cNvSpPr/>
          <p:nvPr/>
        </p:nvSpPr>
        <p:spPr>
          <a:xfrm>
            <a:off x="2986268" y="2696781"/>
            <a:ext cx="283735" cy="176720"/>
          </a:xfrm>
          <a:custGeom>
            <a:rect b="b" l="l" r="r" t="t"/>
            <a:pathLst>
              <a:path extrusionOk="0" h="8914" w="14312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3010732" y="2720412"/>
            <a:ext cx="85049" cy="32394"/>
          </a:xfrm>
          <a:custGeom>
            <a:rect b="b" l="l" r="r" t="t"/>
            <a:pathLst>
              <a:path extrusionOk="0" h="1634" w="429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3010732" y="2769361"/>
            <a:ext cx="85049" cy="80093"/>
          </a:xfrm>
          <a:custGeom>
            <a:rect b="b" l="l" r="r" t="t"/>
            <a:pathLst>
              <a:path extrusionOk="0" h="4040" w="429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3116519" y="2724992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3116519" y="2742399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3116519" y="2759409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"/>
          <p:cNvSpPr/>
          <p:nvPr/>
        </p:nvSpPr>
        <p:spPr>
          <a:xfrm>
            <a:off x="3116519" y="2776419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8900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5"/>
          <p:cNvSpPr/>
          <p:nvPr/>
        </p:nvSpPr>
        <p:spPr>
          <a:xfrm>
            <a:off x="3116519" y="2793429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5"/>
          <p:cNvSpPr/>
          <p:nvPr/>
        </p:nvSpPr>
        <p:spPr>
          <a:xfrm>
            <a:off x="3116519" y="2810439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"/>
          <p:cNvSpPr/>
          <p:nvPr/>
        </p:nvSpPr>
        <p:spPr>
          <a:xfrm>
            <a:off x="3116519" y="2827865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5"/>
          <p:cNvSpPr/>
          <p:nvPr/>
        </p:nvSpPr>
        <p:spPr>
          <a:xfrm>
            <a:off x="3116519" y="2844875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8900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"/>
          <p:cNvSpPr/>
          <p:nvPr/>
        </p:nvSpPr>
        <p:spPr>
          <a:xfrm>
            <a:off x="3126888" y="2623764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"/>
          <p:cNvSpPr/>
          <p:nvPr/>
        </p:nvSpPr>
        <p:spPr>
          <a:xfrm>
            <a:off x="3126888" y="2635798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5"/>
          <p:cNvSpPr/>
          <p:nvPr/>
        </p:nvSpPr>
        <p:spPr>
          <a:xfrm>
            <a:off x="3126888" y="2647416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3126888" y="2589348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"/>
          <p:cNvSpPr/>
          <p:nvPr/>
        </p:nvSpPr>
        <p:spPr>
          <a:xfrm>
            <a:off x="3126888" y="2600549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3126888" y="2612147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3126888" y="2554079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3126888" y="2565280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3126888" y="2577314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5"/>
          <p:cNvSpPr/>
          <p:nvPr/>
        </p:nvSpPr>
        <p:spPr>
          <a:xfrm>
            <a:off x="3126888" y="2518829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5"/>
          <p:cNvSpPr/>
          <p:nvPr/>
        </p:nvSpPr>
        <p:spPr>
          <a:xfrm>
            <a:off x="3126888" y="2530427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5"/>
          <p:cNvSpPr/>
          <p:nvPr/>
        </p:nvSpPr>
        <p:spPr>
          <a:xfrm>
            <a:off x="3126888" y="2542045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/>
          <p:nvPr/>
        </p:nvSpPr>
        <p:spPr>
          <a:xfrm>
            <a:off x="3126888" y="2483560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5"/>
          <p:cNvSpPr/>
          <p:nvPr/>
        </p:nvSpPr>
        <p:spPr>
          <a:xfrm>
            <a:off x="3126888" y="2495594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3126888" y="2506796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3126888" y="2448727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3126888" y="2460325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3126888" y="2471943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3125639" y="2413458"/>
            <a:ext cx="4580" cy="6661"/>
          </a:xfrm>
          <a:custGeom>
            <a:rect b="b" l="l" r="r" t="t"/>
            <a:pathLst>
              <a:path extrusionOk="0" h="336" w="231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3126888" y="2425492"/>
            <a:ext cx="3331" cy="6245"/>
          </a:xfrm>
          <a:custGeom>
            <a:rect b="b" l="l" r="r" t="t"/>
            <a:pathLst>
              <a:path extrusionOk="0" h="315" w="168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3126888" y="2436694"/>
            <a:ext cx="4163" cy="7058"/>
          </a:xfrm>
          <a:custGeom>
            <a:rect b="b" l="l" r="r" t="t"/>
            <a:pathLst>
              <a:path extrusionOk="0" h="356" w="21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3122724" y="2378209"/>
            <a:ext cx="4599" cy="7474"/>
          </a:xfrm>
          <a:custGeom>
            <a:rect b="b" l="l" r="r" t="t"/>
            <a:pathLst>
              <a:path extrusionOk="0" h="377" w="232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3124390" y="2390223"/>
            <a:ext cx="4580" cy="6661"/>
          </a:xfrm>
          <a:custGeom>
            <a:rect b="b" l="l" r="r" t="t"/>
            <a:pathLst>
              <a:path extrusionOk="0" h="336" w="231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3125222" y="2401424"/>
            <a:ext cx="4163" cy="7078"/>
          </a:xfrm>
          <a:custGeom>
            <a:rect b="b" l="l" r="r" t="t"/>
            <a:pathLst>
              <a:path extrusionOk="0" h="357" w="21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3114437" y="2344189"/>
            <a:ext cx="5412" cy="7058"/>
          </a:xfrm>
          <a:custGeom>
            <a:rect b="b" l="l" r="r" t="t"/>
            <a:pathLst>
              <a:path extrusionOk="0" h="356" w="273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3117332" y="2355390"/>
            <a:ext cx="5412" cy="7474"/>
          </a:xfrm>
          <a:custGeom>
            <a:rect b="b" l="l" r="r" t="t"/>
            <a:pathLst>
              <a:path extrusionOk="0" h="377" w="273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3120663" y="2367008"/>
            <a:ext cx="4580" cy="6641"/>
          </a:xfrm>
          <a:custGeom>
            <a:rect b="b" l="l" r="r" t="t"/>
            <a:pathLst>
              <a:path extrusionOk="0" h="335" w="231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3102404" y="2311002"/>
            <a:ext cx="6245" cy="7078"/>
          </a:xfrm>
          <a:custGeom>
            <a:rect b="b" l="l" r="r" t="t"/>
            <a:pathLst>
              <a:path extrusionOk="0" h="357" w="315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3106547" y="2321786"/>
            <a:ext cx="6245" cy="7078"/>
          </a:xfrm>
          <a:custGeom>
            <a:rect b="b" l="l" r="r" t="t"/>
            <a:pathLst>
              <a:path extrusionOk="0" h="357" w="315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3110710" y="2332571"/>
            <a:ext cx="5829" cy="7494"/>
          </a:xfrm>
          <a:custGeom>
            <a:rect b="b" l="l" r="r" t="t"/>
            <a:pathLst>
              <a:path extrusionOk="0" h="378" w="294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3085810" y="2279896"/>
            <a:ext cx="6661" cy="7058"/>
          </a:xfrm>
          <a:custGeom>
            <a:rect b="b" l="l" r="r" t="t"/>
            <a:pathLst>
              <a:path extrusionOk="0" h="356" w="336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3091619" y="2290264"/>
            <a:ext cx="6661" cy="7058"/>
          </a:xfrm>
          <a:custGeom>
            <a:rect b="b" l="l" r="r" t="t"/>
            <a:pathLst>
              <a:path extrusionOk="0" h="356" w="336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3097427" y="2299800"/>
            <a:ext cx="6245" cy="7890"/>
          </a:xfrm>
          <a:custGeom>
            <a:rect b="b" l="l" r="r" t="t"/>
            <a:pathLst>
              <a:path extrusionOk="0" h="398" w="315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3065489" y="2250852"/>
            <a:ext cx="7494" cy="7078"/>
          </a:xfrm>
          <a:custGeom>
            <a:rect b="b" l="l" r="r" t="t"/>
            <a:pathLst>
              <a:path extrusionOk="0" h="357" w="378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3072963" y="2259971"/>
            <a:ext cx="6641" cy="7494"/>
          </a:xfrm>
          <a:custGeom>
            <a:rect b="b" l="l" r="r" t="t"/>
            <a:pathLst>
              <a:path extrusionOk="0" h="378" w="335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3079585" y="2269527"/>
            <a:ext cx="6661" cy="7474"/>
          </a:xfrm>
          <a:custGeom>
            <a:rect b="b" l="l" r="r" t="t"/>
            <a:pathLst>
              <a:path extrusionOk="0" h="377" w="336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3042254" y="2224306"/>
            <a:ext cx="7494" cy="7078"/>
          </a:xfrm>
          <a:custGeom>
            <a:rect b="b" l="l" r="r" t="t"/>
            <a:pathLst>
              <a:path extrusionOk="0" h="357" w="378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3050561" y="2233009"/>
            <a:ext cx="7058" cy="7494"/>
          </a:xfrm>
          <a:custGeom>
            <a:rect b="b" l="l" r="r" t="t"/>
            <a:pathLst>
              <a:path extrusionOk="0" h="378" w="356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3058431" y="2241316"/>
            <a:ext cx="7078" cy="7890"/>
          </a:xfrm>
          <a:custGeom>
            <a:rect b="b" l="l" r="r" t="t"/>
            <a:pathLst>
              <a:path extrusionOk="0" h="398" w="357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3015708" y="2201487"/>
            <a:ext cx="7494" cy="7078"/>
          </a:xfrm>
          <a:custGeom>
            <a:rect b="b" l="l" r="r" t="t"/>
            <a:pathLst>
              <a:path extrusionOk="0" h="357" w="378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3024828" y="2208545"/>
            <a:ext cx="7494" cy="7474"/>
          </a:xfrm>
          <a:custGeom>
            <a:rect b="b" l="l" r="r" t="t"/>
            <a:pathLst>
              <a:path extrusionOk="0" h="377" w="378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3033551" y="2216415"/>
            <a:ext cx="7890" cy="7494"/>
          </a:xfrm>
          <a:custGeom>
            <a:rect b="b" l="l" r="r" t="t"/>
            <a:pathLst>
              <a:path extrusionOk="0" h="378" w="398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2986664" y="2182415"/>
            <a:ext cx="7494" cy="6641"/>
          </a:xfrm>
          <a:custGeom>
            <a:rect b="b" l="l" r="r" t="t"/>
            <a:pathLst>
              <a:path extrusionOk="0" h="335" w="378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2996636" y="2188620"/>
            <a:ext cx="7890" cy="6245"/>
          </a:xfrm>
          <a:custGeom>
            <a:rect b="b" l="l" r="r" t="t"/>
            <a:pathLst>
              <a:path extrusionOk="0" h="315" w="398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3006588" y="2194846"/>
            <a:ext cx="7058" cy="6661"/>
          </a:xfrm>
          <a:custGeom>
            <a:rect b="b" l="l" r="r" t="t"/>
            <a:pathLst>
              <a:path extrusionOk="0" h="336" w="356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2955142" y="2166634"/>
            <a:ext cx="7910" cy="6245"/>
          </a:xfrm>
          <a:custGeom>
            <a:rect b="b" l="l" r="r" t="t"/>
            <a:pathLst>
              <a:path extrusionOk="0" h="315" w="399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2965927" y="2171214"/>
            <a:ext cx="7494" cy="6225"/>
          </a:xfrm>
          <a:custGeom>
            <a:rect b="b" l="l" r="r" t="t"/>
            <a:pathLst>
              <a:path extrusionOk="0" h="314" w="378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2976296" y="2176606"/>
            <a:ext cx="7910" cy="6225"/>
          </a:xfrm>
          <a:custGeom>
            <a:rect b="b" l="l" r="r" t="t"/>
            <a:pathLst>
              <a:path extrusionOk="0" h="314" w="399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2921955" y="2155453"/>
            <a:ext cx="7494" cy="5412"/>
          </a:xfrm>
          <a:custGeom>
            <a:rect b="b" l="l" r="r" t="t"/>
            <a:pathLst>
              <a:path extrusionOk="0" h="273" w="378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2933572" y="2158347"/>
            <a:ext cx="7078" cy="6245"/>
          </a:xfrm>
          <a:custGeom>
            <a:rect b="b" l="l" r="r" t="t"/>
            <a:pathLst>
              <a:path extrusionOk="0" h="315" w="357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2944357" y="2162491"/>
            <a:ext cx="7078" cy="5829"/>
          </a:xfrm>
          <a:custGeom>
            <a:rect b="b" l="l" r="r" t="t"/>
            <a:pathLst>
              <a:path extrusionOk="0" h="294" w="357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2887954" y="2148395"/>
            <a:ext cx="7058" cy="4996"/>
          </a:xfrm>
          <a:custGeom>
            <a:rect b="b" l="l" r="r" t="t"/>
            <a:pathLst>
              <a:path extrusionOk="0" h="252" w="356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2899572" y="2150060"/>
            <a:ext cx="7058" cy="5412"/>
          </a:xfrm>
          <a:custGeom>
            <a:rect b="b" l="l" r="r" t="t"/>
            <a:pathLst>
              <a:path extrusionOk="0" h="273" w="356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2910753" y="2152538"/>
            <a:ext cx="7078" cy="5412"/>
          </a:xfrm>
          <a:custGeom>
            <a:rect b="b" l="l" r="r" t="t"/>
            <a:pathLst>
              <a:path extrusionOk="0" h="273" w="357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2853102" y="2145897"/>
            <a:ext cx="6661" cy="4183"/>
          </a:xfrm>
          <a:custGeom>
            <a:rect b="b" l="l" r="r" t="t"/>
            <a:pathLst>
              <a:path extrusionOk="0" h="211" w="336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2865136" y="2146313"/>
            <a:ext cx="6661" cy="4163"/>
          </a:xfrm>
          <a:custGeom>
            <a:rect b="b" l="l" r="r" t="t"/>
            <a:pathLst>
              <a:path extrusionOk="0" h="210" w="336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2875921" y="2147562"/>
            <a:ext cx="7078" cy="4163"/>
          </a:xfrm>
          <a:custGeom>
            <a:rect b="b" l="l" r="r" t="t"/>
            <a:pathLst>
              <a:path extrusionOk="0" h="210" w="357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5746723" y="2232937"/>
            <a:ext cx="36184" cy="36238"/>
          </a:xfrm>
          <a:custGeom>
            <a:rect b="b" l="l" r="r" t="t"/>
            <a:pathLst>
              <a:path extrusionOk="0" h="629" w="628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5698497" y="2158214"/>
            <a:ext cx="132635" cy="26559"/>
          </a:xfrm>
          <a:custGeom>
            <a:rect b="b" l="l" r="r" t="t"/>
            <a:pathLst>
              <a:path extrusionOk="0" fill="none" h="461" w="2302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5727421" y="2198024"/>
            <a:ext cx="74788" cy="15728"/>
          </a:xfrm>
          <a:custGeom>
            <a:rect b="b" l="l" r="r" t="t"/>
            <a:pathLst>
              <a:path extrusionOk="0" fill="none" h="273" w="1298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5727421" y="2198024"/>
            <a:ext cx="74788" cy="15728"/>
          </a:xfrm>
          <a:custGeom>
            <a:rect b="b" l="l" r="r" t="t"/>
            <a:pathLst>
              <a:path extrusionOk="0" fill="none" h="273" w="1298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5667153" y="2117252"/>
            <a:ext cx="192903" cy="38600"/>
          </a:xfrm>
          <a:custGeom>
            <a:rect b="b" l="l" r="r" t="t"/>
            <a:pathLst>
              <a:path extrusionOk="0" fill="none" h="670" w="3348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5698497" y="2158214"/>
            <a:ext cx="132635" cy="26559"/>
          </a:xfrm>
          <a:custGeom>
            <a:rect b="b" l="l" r="r" t="t"/>
            <a:pathLst>
              <a:path extrusionOk="0" fill="none" h="461" w="2302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6084509" y="3000008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6084509" y="2987557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084509" y="2975127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084509" y="3037339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084509" y="3024888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084509" y="3012458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084509" y="3075086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084509" y="3062636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084509" y="3050205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084509" y="3112417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084509" y="3099986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084509" y="3087536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084509" y="3149748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084509" y="3137317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084509" y="3124867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084509" y="3187098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084509" y="3174648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084509" y="3162198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084509" y="3224846"/>
            <a:ext cx="4163" cy="7058"/>
          </a:xfrm>
          <a:custGeom>
            <a:rect b="b" l="l" r="r" t="t"/>
            <a:pathLst>
              <a:path extrusionOk="0" h="356" w="21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084509" y="3212395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084509" y="3199945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084509" y="3262177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084509" y="3249726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084509" y="3237276"/>
            <a:ext cx="4163" cy="7078"/>
          </a:xfrm>
          <a:custGeom>
            <a:rect b="b" l="l" r="r" t="t"/>
            <a:pathLst>
              <a:path extrusionOk="0" h="357" w="21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084509" y="3299507"/>
            <a:ext cx="4163" cy="7078"/>
          </a:xfrm>
          <a:custGeom>
            <a:rect b="b" l="l" r="r" t="t"/>
            <a:pathLst>
              <a:path extrusionOk="0" h="357" w="21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084509" y="3287057"/>
            <a:ext cx="4163" cy="7078"/>
          </a:xfrm>
          <a:custGeom>
            <a:rect b="b" l="l" r="r" t="t"/>
            <a:pathLst>
              <a:path extrusionOk="0" h="357" w="21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084509" y="3274607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5104312" y="3467506"/>
            <a:ext cx="117820" cy="452585"/>
          </a:xfrm>
          <a:custGeom>
            <a:rect b="b" l="l" r="r" t="t"/>
            <a:pathLst>
              <a:path extrusionOk="0" h="22829" w="5943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4929672" y="2717518"/>
            <a:ext cx="466681" cy="686540"/>
          </a:xfrm>
          <a:custGeom>
            <a:rect b="b" l="l" r="r" t="t"/>
            <a:pathLst>
              <a:path extrusionOk="0" h="34630" w="2354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4960778" y="2748624"/>
            <a:ext cx="404450" cy="624309"/>
          </a:xfrm>
          <a:custGeom>
            <a:rect b="b" l="l" r="r" t="t"/>
            <a:pathLst>
              <a:path extrusionOk="0" h="31491" w="20401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5018429" y="2924386"/>
            <a:ext cx="278779" cy="4996"/>
          </a:xfrm>
          <a:custGeom>
            <a:rect b="b" l="l" r="r" t="t"/>
            <a:pathLst>
              <a:path extrusionOk="0" h="252" w="14062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5018429" y="2873067"/>
            <a:ext cx="278779" cy="4996"/>
          </a:xfrm>
          <a:custGeom>
            <a:rect b="b" l="l" r="r" t="t"/>
            <a:pathLst>
              <a:path extrusionOk="0" h="252" w="14062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5018429" y="2973335"/>
            <a:ext cx="278779" cy="5412"/>
          </a:xfrm>
          <a:custGeom>
            <a:rect b="b" l="l" r="r" t="t"/>
            <a:pathLst>
              <a:path extrusionOk="0" h="273" w="14062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5018429" y="3074415"/>
            <a:ext cx="278779" cy="5412"/>
          </a:xfrm>
          <a:custGeom>
            <a:rect b="b" l="l" r="r" t="t"/>
            <a:pathLst>
              <a:path extrusionOk="0" h="273" w="14062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5018429" y="3126948"/>
            <a:ext cx="278779" cy="5412"/>
          </a:xfrm>
          <a:custGeom>
            <a:rect b="b" l="l" r="r" t="t"/>
            <a:pathLst>
              <a:path extrusionOk="0" h="273" w="14062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5018429" y="3176372"/>
            <a:ext cx="278779" cy="5412"/>
          </a:xfrm>
          <a:custGeom>
            <a:rect b="b" l="l" r="r" t="t"/>
            <a:pathLst>
              <a:path extrusionOk="0" h="273" w="14062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519115" y="3734651"/>
            <a:ext cx="90442" cy="135662"/>
          </a:xfrm>
          <a:custGeom>
            <a:rect b="b" l="l" r="r" t="t"/>
            <a:pathLst>
              <a:path extrusionOk="0" h="6843" w="4562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535708" y="3815538"/>
            <a:ext cx="56025" cy="54776"/>
          </a:xfrm>
          <a:custGeom>
            <a:rect b="b" l="l" r="r" t="t"/>
            <a:pathLst>
              <a:path extrusionOk="0" h="2763" w="2826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499210" y="3718890"/>
            <a:ext cx="24484" cy="24068"/>
          </a:xfrm>
          <a:custGeom>
            <a:rect b="b" l="l" r="r" t="t"/>
            <a:pathLst>
              <a:path extrusionOk="0" h="1214" w="1235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cap="flat" cmpd="sng" w="9525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559776" y="3694406"/>
            <a:ext cx="8307" cy="31125"/>
          </a:xfrm>
          <a:custGeom>
            <a:rect b="b" l="l" r="r" t="t"/>
            <a:pathLst>
              <a:path extrusionOk="0" h="1570" w="419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cap="flat" cmpd="sng" w="9525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603748" y="3718890"/>
            <a:ext cx="24900" cy="24068"/>
          </a:xfrm>
          <a:custGeom>
            <a:rect b="b" l="l" r="r" t="t"/>
            <a:pathLst>
              <a:path extrusionOk="0" h="1214" w="1256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4298319" y="4289322"/>
            <a:ext cx="406531" cy="701131"/>
          </a:xfrm>
          <a:custGeom>
            <a:rect b="b" l="l" r="r" t="t"/>
            <a:pathLst>
              <a:path extrusionOk="0" h="35366" w="20506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4482078" y="4900692"/>
            <a:ext cx="263851" cy="116175"/>
          </a:xfrm>
          <a:custGeom>
            <a:rect b="b" l="l" r="r" t="t"/>
            <a:pathLst>
              <a:path extrusionOk="0" h="5860" w="13309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4461341" y="4823949"/>
            <a:ext cx="397828" cy="385378"/>
          </a:xfrm>
          <a:custGeom>
            <a:rect b="b" l="l" r="r" t="t"/>
            <a:pathLst>
              <a:path extrusionOk="0" h="19439" w="20067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482078" y="4900692"/>
            <a:ext cx="392020" cy="319004"/>
          </a:xfrm>
          <a:custGeom>
            <a:rect b="b" l="l" r="r" t="t"/>
            <a:pathLst>
              <a:path extrusionOk="0" h="16091" w="19774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4023900" y="2166598"/>
            <a:ext cx="155209" cy="142792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570" name="Google Shape;570;p25"/>
          <p:cNvSpPr txBox="1"/>
          <p:nvPr>
            <p:ph idx="4294967295" type="subTitle"/>
          </p:nvPr>
        </p:nvSpPr>
        <p:spPr>
          <a:xfrm>
            <a:off x="6527425" y="1609775"/>
            <a:ext cx="21948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00"/>
              <a:t>extracting each news article  through each article link</a:t>
            </a:r>
            <a:endParaRPr sz="1300"/>
          </a:p>
        </p:txBody>
      </p:sp>
      <p:sp>
        <p:nvSpPr>
          <p:cNvPr id="571" name="Google Shape;571;p25"/>
          <p:cNvSpPr txBox="1"/>
          <p:nvPr>
            <p:ph idx="3" type="ctrTitle"/>
          </p:nvPr>
        </p:nvSpPr>
        <p:spPr>
          <a:xfrm>
            <a:off x="6527425" y="1508275"/>
            <a:ext cx="1254600" cy="2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STEP 2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72" name="Google Shape;572;p25"/>
          <p:cNvSpPr txBox="1"/>
          <p:nvPr>
            <p:ph idx="4294967295" type="subTitle"/>
          </p:nvPr>
        </p:nvSpPr>
        <p:spPr>
          <a:xfrm>
            <a:off x="479125" y="3765000"/>
            <a:ext cx="19008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collecting article links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3" name="Google Shape;573;p25"/>
          <p:cNvSpPr txBox="1"/>
          <p:nvPr>
            <p:ph idx="3" type="ctrTitle"/>
          </p:nvPr>
        </p:nvSpPr>
        <p:spPr>
          <a:xfrm>
            <a:off x="1228825" y="3741500"/>
            <a:ext cx="11736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STEP 1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74" name="Google Shape;574;p25"/>
          <p:cNvCxnSpPr>
            <a:endCxn id="572" idx="2"/>
          </p:cNvCxnSpPr>
          <p:nvPr/>
        </p:nvCxnSpPr>
        <p:spPr>
          <a:xfrm flipH="1">
            <a:off x="1429525" y="3808200"/>
            <a:ext cx="2207100" cy="471000"/>
          </a:xfrm>
          <a:prstGeom prst="bentConnector4">
            <a:avLst>
              <a:gd fmla="val 28469" name="adj1"/>
              <a:gd fmla="val 1505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75" name="Google Shape;575;p25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76" name="Google Shape;576;p25"/>
          <p:cNvSpPr txBox="1"/>
          <p:nvPr/>
        </p:nvSpPr>
        <p:spPr>
          <a:xfrm>
            <a:off x="114500" y="1670025"/>
            <a:ext cx="2297400" cy="1749600"/>
          </a:xfrm>
          <a:prstGeom prst="rect">
            <a:avLst/>
          </a:prstGeom>
          <a:noFill/>
          <a:ln cap="flat" cmpd="sng" w="28575">
            <a:solidFill>
              <a:srgbClr val="1EFF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class="news-img"&gt;&lt;a target="_blank" </a:t>
            </a:r>
            <a:r>
              <a:rPr lang="es" sz="1200">
                <a:solidFill>
                  <a:srgbClr val="FFFFFF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href="</a:t>
            </a:r>
            <a:r>
              <a:rPr lang="es" sz="1200">
                <a:solidFill>
                  <a:srgbClr val="FFFFFF"/>
                </a:solidFill>
                <a:highlight>
                  <a:srgbClr val="FF9900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https://www.freebuf.com/vuls/227971.html</a:t>
            </a:r>
            <a:r>
              <a:rPr lang="es" sz="1200">
                <a:solidFill>
                  <a:srgbClr val="FFFFFF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&gt;&lt;title="挖洞经验 | 利用Jira的邮件服务器连通测试功能发现其CSRF漏洞"/&gt;&lt;/a&gt;&lt;/div&gt;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7" name="Google Shape;577;p25"/>
          <p:cNvSpPr txBox="1"/>
          <p:nvPr/>
        </p:nvSpPr>
        <p:spPr>
          <a:xfrm>
            <a:off x="6487300" y="2560363"/>
            <a:ext cx="2297400" cy="1749600"/>
          </a:xfrm>
          <a:prstGeom prst="rect">
            <a:avLst/>
          </a:prstGeom>
          <a:noFill/>
          <a:ln cap="flat" cmpd="sng" w="28575">
            <a:solidFill>
              <a:srgbClr val="1EFF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news_output1.txt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(article title)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(article content...)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Classifying articles from  largest Chinese security website</a:t>
            </a:r>
            <a:endParaRPr sz="2000"/>
          </a:p>
        </p:txBody>
      </p:sp>
      <p:sp>
        <p:nvSpPr>
          <p:cNvPr id="584" name="Google Shape;584;p26"/>
          <p:cNvSpPr/>
          <p:nvPr/>
        </p:nvSpPr>
        <p:spPr>
          <a:xfrm>
            <a:off x="2321675" y="2760661"/>
            <a:ext cx="4557964" cy="779241"/>
          </a:xfrm>
          <a:custGeom>
            <a:rect b="b" l="l" r="r" t="t"/>
            <a:pathLst>
              <a:path extrusionOk="0" h="48817" w="285542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6"/>
          <p:cNvSpPr/>
          <p:nvPr/>
        </p:nvSpPr>
        <p:spPr>
          <a:xfrm>
            <a:off x="2736253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6"/>
          <p:cNvSpPr/>
          <p:nvPr/>
        </p:nvSpPr>
        <p:spPr>
          <a:xfrm>
            <a:off x="2992659" y="2782307"/>
            <a:ext cx="119894" cy="57465"/>
          </a:xfrm>
          <a:custGeom>
            <a:rect b="b" l="l" r="r" t="t"/>
            <a:pathLst>
              <a:path extrusionOk="0" h="3600" w="7511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2987662" y="2193349"/>
            <a:ext cx="129887" cy="129871"/>
          </a:xfrm>
          <a:custGeom>
            <a:rect b="b" l="l" r="r" t="t"/>
            <a:pathLst>
              <a:path extrusionOk="0" h="8136" w="8137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6"/>
          <p:cNvSpPr/>
          <p:nvPr/>
        </p:nvSpPr>
        <p:spPr>
          <a:xfrm>
            <a:off x="3015980" y="2221651"/>
            <a:ext cx="73268" cy="73268"/>
          </a:xfrm>
          <a:custGeom>
            <a:rect b="b" l="l" r="r" t="t"/>
            <a:pathLst>
              <a:path extrusionOk="0" h="4590" w="459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6"/>
          <p:cNvSpPr/>
          <p:nvPr/>
        </p:nvSpPr>
        <p:spPr>
          <a:xfrm>
            <a:off x="3052598" y="2237028"/>
            <a:ext cx="16" cy="617717"/>
          </a:xfrm>
          <a:custGeom>
            <a:rect b="b" l="l" r="r" t="t"/>
            <a:pathLst>
              <a:path extrusionOk="0" fill="none" h="38698" w="1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6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6"/>
          <p:cNvSpPr/>
          <p:nvPr/>
        </p:nvSpPr>
        <p:spPr>
          <a:xfrm>
            <a:off x="282200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5060600" y="2117149"/>
            <a:ext cx="130717" cy="129871"/>
          </a:xfrm>
          <a:custGeom>
            <a:rect b="b" l="l" r="r" t="t"/>
            <a:pathLst>
              <a:path extrusionOk="0" h="8136" w="8189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4809191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5065597" y="2782307"/>
            <a:ext cx="120724" cy="57465"/>
          </a:xfrm>
          <a:custGeom>
            <a:rect b="b" l="l" r="r" t="t"/>
            <a:pathLst>
              <a:path extrusionOk="0" h="3600" w="7563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6"/>
          <p:cNvSpPr/>
          <p:nvPr/>
        </p:nvSpPr>
        <p:spPr>
          <a:xfrm>
            <a:off x="5126366" y="2182069"/>
            <a:ext cx="16" cy="690171"/>
          </a:xfrm>
          <a:custGeom>
            <a:rect b="b" l="l" r="r" t="t"/>
            <a:pathLst>
              <a:path extrusionOk="0" fill="none" h="43237" w="1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5089732" y="2145451"/>
            <a:ext cx="72454" cy="72438"/>
          </a:xfrm>
          <a:custGeom>
            <a:rect b="b" l="l" r="r" t="t"/>
            <a:pathLst>
              <a:path extrusionOk="0" h="4538" w="4539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6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"/>
          <p:cNvSpPr/>
          <p:nvPr/>
        </p:nvSpPr>
        <p:spPr>
          <a:xfrm>
            <a:off x="4895772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4024139" y="4052698"/>
            <a:ext cx="129887" cy="130717"/>
          </a:xfrm>
          <a:custGeom>
            <a:rect b="b" l="l" r="r" t="t"/>
            <a:pathLst>
              <a:path extrusionOk="0" h="8189" w="8137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3772714" y="2833929"/>
            <a:ext cx="632722" cy="632706"/>
          </a:xfrm>
          <a:custGeom>
            <a:rect b="b" l="l" r="r" t="t"/>
            <a:pathLst>
              <a:path extrusionOk="0" h="39637" w="39638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4027460" y="3459963"/>
            <a:ext cx="119910" cy="57465"/>
          </a:xfrm>
          <a:custGeom>
            <a:rect b="b" l="l" r="r" t="t"/>
            <a:pathLst>
              <a:path extrusionOk="0" h="3600" w="7512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4089075" y="3365050"/>
            <a:ext cx="16" cy="752600"/>
          </a:xfrm>
          <a:custGeom>
            <a:rect b="b" l="l" r="r" t="t"/>
            <a:pathLst>
              <a:path extrusionOk="0" fill="none" h="47148" w="1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FF9900"/>
          </a:solidFill>
          <a:ln cap="flat" cmpd="sng" w="24775">
            <a:solidFill>
              <a:srgbClr val="FF9900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4053271" y="4081846"/>
            <a:ext cx="72454" cy="72438"/>
          </a:xfrm>
          <a:custGeom>
            <a:rect b="b" l="l" r="r" t="t"/>
            <a:pathLst>
              <a:path extrusionOk="0" h="4538" w="4539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6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6"/>
          <p:cNvSpPr/>
          <p:nvPr/>
        </p:nvSpPr>
        <p:spPr>
          <a:xfrm>
            <a:off x="3859295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6"/>
          <p:cNvSpPr/>
          <p:nvPr/>
        </p:nvSpPr>
        <p:spPr>
          <a:xfrm>
            <a:off x="6097062" y="4052698"/>
            <a:ext cx="130733" cy="130717"/>
          </a:xfrm>
          <a:custGeom>
            <a:rect b="b" l="l" r="r" t="t"/>
            <a:pathLst>
              <a:path extrusionOk="0" h="8189" w="819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6"/>
          <p:cNvSpPr/>
          <p:nvPr/>
        </p:nvSpPr>
        <p:spPr>
          <a:xfrm>
            <a:off x="5845652" y="2833929"/>
            <a:ext cx="633552" cy="632706"/>
          </a:xfrm>
          <a:custGeom>
            <a:rect b="b" l="l" r="r" t="t"/>
            <a:pathLst>
              <a:path extrusionOk="0" h="39637" w="3969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6"/>
          <p:cNvSpPr/>
          <p:nvPr/>
        </p:nvSpPr>
        <p:spPr>
          <a:xfrm>
            <a:off x="6101228" y="3459963"/>
            <a:ext cx="119894" cy="57465"/>
          </a:xfrm>
          <a:custGeom>
            <a:rect b="b" l="l" r="r" t="t"/>
            <a:pathLst>
              <a:path extrusionOk="0" h="3600" w="7511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6"/>
          <p:cNvSpPr/>
          <p:nvPr/>
        </p:nvSpPr>
        <p:spPr>
          <a:xfrm>
            <a:off x="6162843" y="3276809"/>
            <a:ext cx="16" cy="840841"/>
          </a:xfrm>
          <a:custGeom>
            <a:rect b="b" l="l" r="r" t="t"/>
            <a:pathLst>
              <a:path extrusionOk="0" fill="none" h="52676" w="1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24775">
            <a:solidFill>
              <a:srgbClr val="48FFD5"/>
            </a:solidFill>
            <a:prstDash val="solid"/>
            <a:miter lim="521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6"/>
          <p:cNvSpPr/>
          <p:nvPr/>
        </p:nvSpPr>
        <p:spPr>
          <a:xfrm>
            <a:off x="6126209" y="4081000"/>
            <a:ext cx="72438" cy="72454"/>
          </a:xfrm>
          <a:custGeom>
            <a:rect b="b" l="l" r="r" t="t"/>
            <a:pathLst>
              <a:path extrusionOk="0" h="4539" w="4538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6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6"/>
          <p:cNvSpPr/>
          <p:nvPr/>
        </p:nvSpPr>
        <p:spPr>
          <a:xfrm>
            <a:off x="5932233" y="2919664"/>
            <a:ext cx="460390" cy="460390"/>
          </a:xfrm>
          <a:custGeom>
            <a:rect b="b" l="l" r="r" t="t"/>
            <a:pathLst>
              <a:path extrusionOk="0" h="28842" w="28842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6"/>
          <p:cNvSpPr txBox="1"/>
          <p:nvPr>
            <p:ph idx="4294967295" type="ctrTitle"/>
          </p:nvPr>
        </p:nvSpPr>
        <p:spPr>
          <a:xfrm>
            <a:off x="2186934" y="1785797"/>
            <a:ext cx="170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CRAWLING</a:t>
            </a:r>
            <a:endParaRPr sz="1400"/>
          </a:p>
        </p:txBody>
      </p:sp>
      <p:sp>
        <p:nvSpPr>
          <p:cNvPr id="614" name="Google Shape;614;p26"/>
          <p:cNvSpPr txBox="1"/>
          <p:nvPr>
            <p:ph idx="4294967295" type="ctrTitle"/>
          </p:nvPr>
        </p:nvSpPr>
        <p:spPr>
          <a:xfrm>
            <a:off x="2977859" y="4294725"/>
            <a:ext cx="22191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DATA PROCESSING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15" name="Google Shape;615;p26"/>
          <p:cNvSpPr txBox="1"/>
          <p:nvPr>
            <p:ph idx="4294967295" type="ctrTitle"/>
          </p:nvPr>
        </p:nvSpPr>
        <p:spPr>
          <a:xfrm>
            <a:off x="1319509" y="2977800"/>
            <a:ext cx="8856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START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616" name="Google Shape;616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7" name="Google Shape;617;p26"/>
          <p:cNvGrpSpPr/>
          <p:nvPr/>
        </p:nvGrpSpPr>
        <p:grpSpPr>
          <a:xfrm>
            <a:off x="2890473" y="2997994"/>
            <a:ext cx="302282" cy="308203"/>
            <a:chOff x="946175" y="3253275"/>
            <a:chExt cx="298550" cy="296150"/>
          </a:xfrm>
        </p:grpSpPr>
        <p:sp>
          <p:nvSpPr>
            <p:cNvPr id="618" name="Google Shape;618;p26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26"/>
          <p:cNvGrpSpPr/>
          <p:nvPr/>
        </p:nvGrpSpPr>
        <p:grpSpPr>
          <a:xfrm>
            <a:off x="4959635" y="3022291"/>
            <a:ext cx="331821" cy="252570"/>
            <a:chOff x="-47523400" y="3973950"/>
            <a:chExt cx="300100" cy="228425"/>
          </a:xfrm>
        </p:grpSpPr>
        <p:sp>
          <p:nvSpPr>
            <p:cNvPr id="624" name="Google Shape;624;p26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6"/>
          <p:cNvGrpSpPr/>
          <p:nvPr/>
        </p:nvGrpSpPr>
        <p:grpSpPr>
          <a:xfrm>
            <a:off x="3933559" y="3001131"/>
            <a:ext cx="311041" cy="324123"/>
            <a:chOff x="-41111350" y="3239100"/>
            <a:chExt cx="318200" cy="317425"/>
          </a:xfrm>
        </p:grpSpPr>
        <p:sp>
          <p:nvSpPr>
            <p:cNvPr id="630" name="Google Shape;630;p26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26"/>
          <p:cNvSpPr txBox="1"/>
          <p:nvPr/>
        </p:nvSpPr>
        <p:spPr>
          <a:xfrm>
            <a:off x="3933559" y="1727255"/>
            <a:ext cx="2463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PIPELINE</a:t>
            </a:r>
            <a:endParaRPr/>
          </a:p>
        </p:txBody>
      </p:sp>
      <p:sp>
        <p:nvSpPr>
          <p:cNvPr id="635" name="Google Shape;635;p26"/>
          <p:cNvSpPr txBox="1"/>
          <p:nvPr/>
        </p:nvSpPr>
        <p:spPr>
          <a:xfrm>
            <a:off x="5161022" y="4215750"/>
            <a:ext cx="2007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6" name="Google Shape;636;p26"/>
          <p:cNvGrpSpPr/>
          <p:nvPr/>
        </p:nvGrpSpPr>
        <p:grpSpPr>
          <a:xfrm>
            <a:off x="6013485" y="3017978"/>
            <a:ext cx="302972" cy="290444"/>
            <a:chOff x="1492675" y="4992125"/>
            <a:chExt cx="481825" cy="481825"/>
          </a:xfrm>
        </p:grpSpPr>
        <p:sp>
          <p:nvSpPr>
            <p:cNvPr id="637" name="Google Shape;637;p2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39" name="Google Shape;639;p26"/>
          <p:cNvSpPr txBox="1"/>
          <p:nvPr/>
        </p:nvSpPr>
        <p:spPr>
          <a:xfrm>
            <a:off x="6767591" y="2757725"/>
            <a:ext cx="1056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 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Visualization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0" name="Google Shape;64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